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306" r:id="rId3"/>
    <p:sldId id="257" r:id="rId4"/>
    <p:sldId id="258" r:id="rId5"/>
    <p:sldId id="259" r:id="rId6"/>
    <p:sldId id="293" r:id="rId7"/>
    <p:sldId id="260" r:id="rId8"/>
    <p:sldId id="261" r:id="rId9"/>
    <p:sldId id="299" r:id="rId10"/>
    <p:sldId id="294" r:id="rId11"/>
    <p:sldId id="264" r:id="rId12"/>
    <p:sldId id="265" r:id="rId13"/>
    <p:sldId id="309" r:id="rId14"/>
    <p:sldId id="266" r:id="rId15"/>
    <p:sldId id="268" r:id="rId16"/>
    <p:sldId id="267" r:id="rId17"/>
    <p:sldId id="269" r:id="rId18"/>
    <p:sldId id="310" r:id="rId19"/>
    <p:sldId id="301" r:id="rId20"/>
    <p:sldId id="271" r:id="rId21"/>
    <p:sldId id="272" r:id="rId22"/>
    <p:sldId id="275" r:id="rId23"/>
    <p:sldId id="276" r:id="rId24"/>
    <p:sldId id="312" r:id="rId25"/>
    <p:sldId id="311" r:id="rId26"/>
    <p:sldId id="296" r:id="rId27"/>
    <p:sldId id="308" r:id="rId28"/>
    <p:sldId id="287" r:id="rId29"/>
  </p:sldIdLst>
  <p:sldSz cx="9144000" cy="6858000" type="screen4x3"/>
  <p:notesSz cx="6858000" cy="9144000"/>
  <p:custShowLst>
    <p:custShow name="Custom Show 1" id="0">
      <p:sldLst>
        <p:sld r:id="rId26"/>
        <p:sld r:id="rId26"/>
        <p:sld r:id="rId26"/>
        <p:sld r:id="rId26"/>
      </p:sldLst>
    </p:custShow>
    <p:custShow name="Custom Show 2" id="1">
      <p:sldLst>
        <p:sld r:id="rId26"/>
        <p:sld r:id="rId26"/>
        <p:sld r:id="rId26"/>
        <p:sld r:id="rId26"/>
      </p:sldLst>
    </p:custShow>
    <p:custShow name="Custom Show 3" id="2">
      <p:sldLst>
        <p:sld r:id="rId25"/>
        <p:sld r:id="rId25"/>
      </p:sldLst>
    </p:custShow>
  </p:custShowLst>
  <p:defaultTextStyle>
    <a:defPPr>
      <a:defRPr lang="en-US"/>
    </a:defPPr>
    <a:lvl1pPr algn="l" rtl="0" eaLnBrk="0" fontAlgn="base" hangingPunct="0">
      <a:spcBef>
        <a:spcPct val="0"/>
      </a:spcBef>
      <a:spcAft>
        <a:spcPct val="0"/>
      </a:spcAft>
      <a:defRPr sz="4400" b="1" kern="1200">
        <a:solidFill>
          <a:schemeClr val="tx2"/>
        </a:solidFill>
        <a:latin typeface=".VnTime" pitchFamily="34" charset="0"/>
        <a:ea typeface="+mn-ea"/>
        <a:cs typeface="+mn-cs"/>
      </a:defRPr>
    </a:lvl1pPr>
    <a:lvl2pPr marL="457200" algn="l" rtl="0" eaLnBrk="0" fontAlgn="base" hangingPunct="0">
      <a:spcBef>
        <a:spcPct val="0"/>
      </a:spcBef>
      <a:spcAft>
        <a:spcPct val="0"/>
      </a:spcAft>
      <a:defRPr sz="4400" b="1" kern="1200">
        <a:solidFill>
          <a:schemeClr val="tx2"/>
        </a:solidFill>
        <a:latin typeface=".VnTime" pitchFamily="34" charset="0"/>
        <a:ea typeface="+mn-ea"/>
        <a:cs typeface="+mn-cs"/>
      </a:defRPr>
    </a:lvl2pPr>
    <a:lvl3pPr marL="914400" algn="l" rtl="0" eaLnBrk="0" fontAlgn="base" hangingPunct="0">
      <a:spcBef>
        <a:spcPct val="0"/>
      </a:spcBef>
      <a:spcAft>
        <a:spcPct val="0"/>
      </a:spcAft>
      <a:defRPr sz="4400" b="1" kern="1200">
        <a:solidFill>
          <a:schemeClr val="tx2"/>
        </a:solidFill>
        <a:latin typeface=".VnTime" pitchFamily="34" charset="0"/>
        <a:ea typeface="+mn-ea"/>
        <a:cs typeface="+mn-cs"/>
      </a:defRPr>
    </a:lvl3pPr>
    <a:lvl4pPr marL="1371600" algn="l" rtl="0" eaLnBrk="0" fontAlgn="base" hangingPunct="0">
      <a:spcBef>
        <a:spcPct val="0"/>
      </a:spcBef>
      <a:spcAft>
        <a:spcPct val="0"/>
      </a:spcAft>
      <a:defRPr sz="4400" b="1" kern="1200">
        <a:solidFill>
          <a:schemeClr val="tx2"/>
        </a:solidFill>
        <a:latin typeface=".VnTime" pitchFamily="34" charset="0"/>
        <a:ea typeface="+mn-ea"/>
        <a:cs typeface="+mn-cs"/>
      </a:defRPr>
    </a:lvl4pPr>
    <a:lvl5pPr marL="1828800" algn="l" rtl="0" eaLnBrk="0" fontAlgn="base" hangingPunct="0">
      <a:spcBef>
        <a:spcPct val="0"/>
      </a:spcBef>
      <a:spcAft>
        <a:spcPct val="0"/>
      </a:spcAft>
      <a:defRPr sz="4400" b="1" kern="1200">
        <a:solidFill>
          <a:schemeClr val="tx2"/>
        </a:solidFill>
        <a:latin typeface=".VnTime" pitchFamily="34" charset="0"/>
        <a:ea typeface="+mn-ea"/>
        <a:cs typeface="+mn-cs"/>
      </a:defRPr>
    </a:lvl5pPr>
    <a:lvl6pPr marL="2286000" algn="l" defTabSz="914400" rtl="0" eaLnBrk="1" latinLnBrk="0" hangingPunct="1">
      <a:defRPr sz="4400" b="1" kern="1200">
        <a:solidFill>
          <a:schemeClr val="tx2"/>
        </a:solidFill>
        <a:latin typeface=".VnTime" pitchFamily="34" charset="0"/>
        <a:ea typeface="+mn-ea"/>
        <a:cs typeface="+mn-cs"/>
      </a:defRPr>
    </a:lvl6pPr>
    <a:lvl7pPr marL="2743200" algn="l" defTabSz="914400" rtl="0" eaLnBrk="1" latinLnBrk="0" hangingPunct="1">
      <a:defRPr sz="4400" b="1" kern="1200">
        <a:solidFill>
          <a:schemeClr val="tx2"/>
        </a:solidFill>
        <a:latin typeface=".VnTime" pitchFamily="34" charset="0"/>
        <a:ea typeface="+mn-ea"/>
        <a:cs typeface="+mn-cs"/>
      </a:defRPr>
    </a:lvl7pPr>
    <a:lvl8pPr marL="3200400" algn="l" defTabSz="914400" rtl="0" eaLnBrk="1" latinLnBrk="0" hangingPunct="1">
      <a:defRPr sz="4400" b="1" kern="1200">
        <a:solidFill>
          <a:schemeClr val="tx2"/>
        </a:solidFill>
        <a:latin typeface=".VnTime" pitchFamily="34" charset="0"/>
        <a:ea typeface="+mn-ea"/>
        <a:cs typeface="+mn-cs"/>
      </a:defRPr>
    </a:lvl8pPr>
    <a:lvl9pPr marL="3657600" algn="l" defTabSz="914400" rtl="0" eaLnBrk="1" latinLnBrk="0" hangingPunct="1">
      <a:defRPr sz="4400" b="1" kern="1200">
        <a:solidFill>
          <a:schemeClr val="tx2"/>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A9FFF"/>
    <a:srgbClr val="ADA0FE"/>
    <a:srgbClr val="F2FAA4"/>
    <a:srgbClr val="F8A6EE"/>
    <a:srgbClr val="FF66FF"/>
    <a:srgbClr val="B0FBA3"/>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761" autoAdjust="0"/>
  </p:normalViewPr>
  <p:slideViewPr>
    <p:cSldViewPr>
      <p:cViewPr varScale="1">
        <p:scale>
          <a:sx n="75" d="100"/>
          <a:sy n="75" d="100"/>
        </p:scale>
        <p:origin x="107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937E2F-B367-4D9A-8622-DAB537AAC13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C58736-A9AF-45C8-842B-3E84B46725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66155A-7556-44C4-B702-D419970D4B5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C68388-60DE-4484-A577-FB803042556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DA6264-6735-4D9E-9302-6C2AA84B1B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49927C-4DE4-4997-A893-93EA2796C95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1895CB-82FC-40E4-9B07-22A66EFC00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CCF2C22-5B73-4273-A54C-1DC00B6A7F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78441BF-1883-4CD7-BCE0-8F46C3F42AC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154A4CC-F4DB-4B00-A02D-216AB355BEB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DDE57A-AB19-48DA-A73B-656333A67D5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B5D990-44B9-4718-8F35-17C96FE758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fld id="{6C9FAE78-0484-439B-AA55-7B33CE843F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685800" y="2286000"/>
            <a:ext cx="746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2"/>
                </a:solidFill>
                <a:latin typeface=".VnTime" panose="020B7200000000000000" pitchFamily="34" charset="0"/>
              </a:defRPr>
            </a:lvl1pPr>
            <a:lvl2pPr marL="742950" indent="-285750" eaLnBrk="0" hangingPunct="0">
              <a:defRPr sz="4400" b="1">
                <a:solidFill>
                  <a:schemeClr val="tx2"/>
                </a:solidFill>
                <a:latin typeface=".VnTime" panose="020B7200000000000000" pitchFamily="34" charset="0"/>
              </a:defRPr>
            </a:lvl2pPr>
            <a:lvl3pPr marL="1143000" indent="-228600" eaLnBrk="0" hangingPunct="0">
              <a:defRPr sz="4400" b="1">
                <a:solidFill>
                  <a:schemeClr val="tx2"/>
                </a:solidFill>
                <a:latin typeface=".VnTime" panose="020B7200000000000000" pitchFamily="34" charset="0"/>
              </a:defRPr>
            </a:lvl3pPr>
            <a:lvl4pPr marL="1600200" indent="-228600" eaLnBrk="0" hangingPunct="0">
              <a:defRPr sz="4400" b="1">
                <a:solidFill>
                  <a:schemeClr val="tx2"/>
                </a:solidFill>
                <a:latin typeface=".VnTime" panose="020B7200000000000000" pitchFamily="34" charset="0"/>
              </a:defRPr>
            </a:lvl4pPr>
            <a:lvl5pPr marL="2057400" indent="-228600" eaLnBrk="0" hangingPunct="0">
              <a:defRPr sz="4400" b="1">
                <a:solidFill>
                  <a:schemeClr val="tx2"/>
                </a:solidFill>
                <a:latin typeface=".VnTime" panose="020B7200000000000000" pitchFamily="34" charset="0"/>
              </a:defRPr>
            </a:lvl5pPr>
            <a:lvl6pPr marL="2514600" indent="-228600" eaLnBrk="0" fontAlgn="base" hangingPunct="0">
              <a:spcBef>
                <a:spcPct val="0"/>
              </a:spcBef>
              <a:spcAft>
                <a:spcPct val="0"/>
              </a:spcAft>
              <a:defRPr sz="4400" b="1">
                <a:solidFill>
                  <a:schemeClr val="tx2"/>
                </a:solidFill>
                <a:latin typeface=".VnTime" panose="020B7200000000000000" pitchFamily="34" charset="0"/>
              </a:defRPr>
            </a:lvl6pPr>
            <a:lvl7pPr marL="2971800" indent="-228600" eaLnBrk="0" fontAlgn="base" hangingPunct="0">
              <a:spcBef>
                <a:spcPct val="0"/>
              </a:spcBef>
              <a:spcAft>
                <a:spcPct val="0"/>
              </a:spcAft>
              <a:defRPr sz="4400" b="1">
                <a:solidFill>
                  <a:schemeClr val="tx2"/>
                </a:solidFill>
                <a:latin typeface=".VnTime" panose="020B7200000000000000" pitchFamily="34" charset="0"/>
              </a:defRPr>
            </a:lvl7pPr>
            <a:lvl8pPr marL="3429000" indent="-228600" eaLnBrk="0" fontAlgn="base" hangingPunct="0">
              <a:spcBef>
                <a:spcPct val="0"/>
              </a:spcBef>
              <a:spcAft>
                <a:spcPct val="0"/>
              </a:spcAft>
              <a:defRPr sz="4400" b="1">
                <a:solidFill>
                  <a:schemeClr val="tx2"/>
                </a:solidFill>
                <a:latin typeface=".VnTime" panose="020B7200000000000000" pitchFamily="34" charset="0"/>
              </a:defRPr>
            </a:lvl8pPr>
            <a:lvl9pPr marL="3886200" indent="-228600" eaLnBrk="0" fontAlgn="base" hangingPunct="0">
              <a:spcBef>
                <a:spcPct val="0"/>
              </a:spcBef>
              <a:spcAft>
                <a:spcPct val="0"/>
              </a:spcAft>
              <a:defRPr sz="4400" b="1">
                <a:solidFill>
                  <a:schemeClr val="tx2"/>
                </a:solidFill>
                <a:latin typeface=".VnTime" panose="020B7200000000000000" pitchFamily="34" charset="0"/>
              </a:defRPr>
            </a:lvl9pPr>
          </a:lstStyle>
          <a:p>
            <a:pPr algn="ctr" eaLnBrk="1" hangingPunct="1">
              <a:spcBef>
                <a:spcPct val="50000"/>
              </a:spcBef>
              <a:defRPr/>
            </a:pPr>
            <a:r>
              <a:rPr lang="en-US" sz="5400" u="sng" smtClean="0">
                <a:solidFill>
                  <a:schemeClr val="tx1"/>
                </a:solidFill>
                <a:latin typeface="+mj-lt"/>
                <a:cs typeface="Times New Roman" panose="02020603050405020304" pitchFamily="18" charset="0"/>
              </a:rPr>
              <a:t>Môn</a:t>
            </a:r>
            <a:r>
              <a:rPr lang="en-US" sz="8000" b="0" smtClean="0">
                <a:solidFill>
                  <a:schemeClr val="tx1"/>
                </a:solidFill>
                <a:latin typeface="+mj-lt"/>
                <a:cs typeface="Times New Roman" panose="02020603050405020304" pitchFamily="18" charset="0"/>
              </a:rPr>
              <a:t>: </a:t>
            </a:r>
            <a:r>
              <a:rPr lang="en-US" sz="8000" smtClean="0">
                <a:solidFill>
                  <a:srgbClr val="CC3300"/>
                </a:solidFill>
                <a:latin typeface="+mj-lt"/>
                <a:cs typeface="Times New Roman" panose="02020603050405020304" pitchFamily="18" charset="0"/>
              </a:rPr>
              <a:t>L</a:t>
            </a:r>
            <a:r>
              <a:rPr lang="en-US" sz="8000" smtClean="0">
                <a:solidFill>
                  <a:srgbClr val="CC3300"/>
                </a:solidFill>
                <a:latin typeface="+mj-lt"/>
              </a:rPr>
              <a:t>ỊCH SỬ</a:t>
            </a:r>
          </a:p>
        </p:txBody>
      </p:sp>
      <p:sp>
        <p:nvSpPr>
          <p:cNvPr id="2" name="TextBox 1"/>
          <p:cNvSpPr txBox="1"/>
          <p:nvPr/>
        </p:nvSpPr>
        <p:spPr>
          <a:xfrm>
            <a:off x="381000" y="762000"/>
            <a:ext cx="8534400" cy="646331"/>
          </a:xfrm>
          <a:prstGeom prst="rect">
            <a:avLst/>
          </a:prstGeom>
          <a:noFill/>
        </p:spPr>
        <p:txBody>
          <a:bodyPr wrap="square" rtlCol="0">
            <a:spAutoFit/>
          </a:bodyPr>
          <a:lstStyle/>
          <a:p>
            <a:r>
              <a:rPr lang="en-001" sz="3600" dirty="0" smtClean="0">
                <a:latin typeface="Times New Roman" panose="02020603050405020304" pitchFamily="18" charset="0"/>
                <a:cs typeface="Times New Roman" panose="02020603050405020304" pitchFamily="18" charset="0"/>
              </a:rPr>
              <a:t>TRƯỜNG TH NGUYỄN ĐÌNH CHÍNH</a:t>
            </a:r>
            <a:endParaRPr lang="en-GB" sz="3600" dirty="0">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1444"/>
                                        </p:tgtEl>
                                        <p:attrNameLst>
                                          <p:attrName>style.visibility</p:attrName>
                                        </p:attrNameLst>
                                      </p:cBhvr>
                                      <p:to>
                                        <p:strVal val="visible"/>
                                      </p:to>
                                    </p:set>
                                    <p:anim calcmode="lin" valueType="num">
                                      <p:cBhvr>
                                        <p:cTn id="7" dur="1000" fill="hold"/>
                                        <p:tgtEl>
                                          <p:spTgt spid="61444"/>
                                        </p:tgtEl>
                                        <p:attrNameLst>
                                          <p:attrName>ppt_w</p:attrName>
                                        </p:attrNameLst>
                                      </p:cBhvr>
                                      <p:tavLst>
                                        <p:tav tm="0">
                                          <p:val>
                                            <p:fltVal val="0"/>
                                          </p:val>
                                        </p:tav>
                                        <p:tav tm="100000">
                                          <p:val>
                                            <p:strVal val="#ppt_w"/>
                                          </p:val>
                                        </p:tav>
                                      </p:tavLst>
                                    </p:anim>
                                    <p:anim calcmode="lin" valueType="num">
                                      <p:cBhvr>
                                        <p:cTn id="8" dur="1000" fill="hold"/>
                                        <p:tgtEl>
                                          <p:spTgt spid="61444"/>
                                        </p:tgtEl>
                                        <p:attrNameLst>
                                          <p:attrName>ppt_h</p:attrName>
                                        </p:attrNameLst>
                                      </p:cBhvr>
                                      <p:tavLst>
                                        <p:tav tm="0">
                                          <p:val>
                                            <p:fltVal val="0"/>
                                          </p:val>
                                        </p:tav>
                                        <p:tav tm="100000">
                                          <p:val>
                                            <p:strVal val="#ppt_h"/>
                                          </p:val>
                                        </p:tav>
                                      </p:tavLst>
                                    </p:anim>
                                    <p:anim calcmode="lin" valueType="num">
                                      <p:cBhvr>
                                        <p:cTn id="9" dur="1000" fill="hold"/>
                                        <p:tgtEl>
                                          <p:spTgt spid="61444"/>
                                        </p:tgtEl>
                                        <p:attrNameLst>
                                          <p:attrName>style.rotation</p:attrName>
                                        </p:attrNameLst>
                                      </p:cBhvr>
                                      <p:tavLst>
                                        <p:tav tm="0">
                                          <p:val>
                                            <p:fltVal val="90"/>
                                          </p:val>
                                        </p:tav>
                                        <p:tav tm="100000">
                                          <p:val>
                                            <p:fltVal val="0"/>
                                          </p:val>
                                        </p:tav>
                                      </p:tavLst>
                                    </p:anim>
                                    <p:animEffect transition="in" filter="fade">
                                      <p:cBhvr>
                                        <p:cTn id="10" dur="1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hinh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6565"/>
                                        </p:tgtEl>
                                        <p:attrNameLst>
                                          <p:attrName>style.visibility</p:attrName>
                                        </p:attrNameLst>
                                      </p:cBhvr>
                                      <p:to>
                                        <p:strVal val="visible"/>
                                      </p:to>
                                    </p:set>
                                    <p:anim calcmode="lin" valueType="num">
                                      <p:cBhvr>
                                        <p:cTn id="7" dur="1000" fill="hold"/>
                                        <p:tgtEl>
                                          <p:spTgt spid="66565"/>
                                        </p:tgtEl>
                                        <p:attrNameLst>
                                          <p:attrName>ppt_w</p:attrName>
                                        </p:attrNameLst>
                                      </p:cBhvr>
                                      <p:tavLst>
                                        <p:tav tm="0">
                                          <p:val>
                                            <p:fltVal val="0"/>
                                          </p:val>
                                        </p:tav>
                                        <p:tav tm="100000">
                                          <p:val>
                                            <p:strVal val="#ppt_w"/>
                                          </p:val>
                                        </p:tav>
                                      </p:tavLst>
                                    </p:anim>
                                    <p:anim calcmode="lin" valueType="num">
                                      <p:cBhvr>
                                        <p:cTn id="8" dur="1000" fill="hold"/>
                                        <p:tgtEl>
                                          <p:spTgt spid="66565"/>
                                        </p:tgtEl>
                                        <p:attrNameLst>
                                          <p:attrName>ppt_h</p:attrName>
                                        </p:attrNameLst>
                                      </p:cBhvr>
                                      <p:tavLst>
                                        <p:tav tm="0">
                                          <p:val>
                                            <p:fltVal val="0"/>
                                          </p:val>
                                        </p:tav>
                                        <p:tav tm="100000">
                                          <p:val>
                                            <p:strVal val="#ppt_h"/>
                                          </p:val>
                                        </p:tav>
                                      </p:tavLst>
                                    </p:anim>
                                    <p:anim calcmode="lin" valueType="num">
                                      <p:cBhvr>
                                        <p:cTn id="9" dur="1000" fill="hold"/>
                                        <p:tgtEl>
                                          <p:spTgt spid="66565"/>
                                        </p:tgtEl>
                                        <p:attrNameLst>
                                          <p:attrName>style.rotation</p:attrName>
                                        </p:attrNameLst>
                                      </p:cBhvr>
                                      <p:tavLst>
                                        <p:tav tm="0">
                                          <p:val>
                                            <p:fltVal val="90"/>
                                          </p:val>
                                        </p:tav>
                                        <p:tav tm="100000">
                                          <p:val>
                                            <p:fltVal val="0"/>
                                          </p:val>
                                        </p:tav>
                                      </p:tavLst>
                                    </p:anim>
                                    <p:animEffect transition="in" filter="fade">
                                      <p:cBhvr>
                                        <p:cTn id="10" dur="10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381000" y="1295400"/>
            <a:ext cx="8458200" cy="2362200"/>
          </a:xfrm>
        </p:spPr>
        <p:txBody>
          <a:bodyPr/>
          <a:lstStyle/>
          <a:p>
            <a:pPr eaLnBrk="1" hangingPunct="1"/>
            <a:r>
              <a:rPr lang="en-US" sz="3200" smtClean="0">
                <a:solidFill>
                  <a:srgbClr val="FF3300"/>
                </a:solidFill>
                <a:latin typeface="Times New Roman" panose="02020603050405020304" pitchFamily="18" charset="0"/>
                <a:cs typeface="Times New Roman" panose="02020603050405020304" pitchFamily="18" charset="0"/>
              </a:rPr>
              <a:t>+ Qua tranh và nội dung sách giáo khoa em thấy các vua nhà Hậu Lê có uy quyền như thế nào ? </a:t>
            </a:r>
            <a:br>
              <a:rPr lang="en-US" sz="3200" smtClean="0">
                <a:solidFill>
                  <a:srgbClr val="FF3300"/>
                </a:solidFill>
                <a:latin typeface="Times New Roman" panose="02020603050405020304" pitchFamily="18" charset="0"/>
                <a:cs typeface="Times New Roman" panose="02020603050405020304" pitchFamily="18" charset="0"/>
              </a:rPr>
            </a:br>
            <a:endParaRPr lang="en-US" sz="3200" smtClean="0">
              <a:solidFill>
                <a:srgbClr val="FF3300"/>
              </a:solidFill>
              <a:latin typeface="Times New Roman" panose="02020603050405020304" pitchFamily="18" charset="0"/>
              <a:cs typeface="Times New Roman" panose="02020603050405020304" pitchFamily="18" charset="0"/>
            </a:endParaRPr>
          </a:p>
        </p:txBody>
      </p:sp>
      <p:sp>
        <p:nvSpPr>
          <p:cNvPr id="20485" name="Rectangle 5"/>
          <p:cNvSpPr>
            <a:spLocks noGrp="1" noChangeArrowheads="1"/>
          </p:cNvSpPr>
          <p:nvPr>
            <p:ph type="subTitle" idx="1"/>
          </p:nvPr>
        </p:nvSpPr>
        <p:spPr>
          <a:xfrm>
            <a:off x="304800" y="3962400"/>
            <a:ext cx="8458200" cy="2209800"/>
          </a:xfrm>
        </p:spPr>
        <p:txBody>
          <a:bodyPr/>
          <a:lstStyle/>
          <a:p>
            <a:pPr eaLnBrk="1" hangingPunct="1">
              <a:lnSpc>
                <a:spcPct val="90000"/>
              </a:lnSpc>
            </a:pPr>
            <a:r>
              <a:rPr lang="en-US" smtClean="0">
                <a:solidFill>
                  <a:schemeClr val="accent2"/>
                </a:solidFill>
                <a:latin typeface="Times New Roman" panose="02020603050405020304" pitchFamily="18" charset="0"/>
                <a:cs typeface="Times New Roman" panose="02020603050405020304" pitchFamily="18" charset="0"/>
              </a:rPr>
              <a:t>- Qua tranh và nội dung sách giáo khoa em thấy các vua nhà Hậu Lê có uy quyền tuyệt đối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0485">
                                            <p:txEl>
                                              <p:pRg st="0" end="0"/>
                                            </p:txEl>
                                          </p:spTgt>
                                        </p:tgtEl>
                                        <p:attrNameLst>
                                          <p:attrName>style.visibility</p:attrName>
                                        </p:attrNameLst>
                                      </p:cBhvr>
                                      <p:to>
                                        <p:strVal val="visible"/>
                                      </p:to>
                                    </p:set>
                                    <p:anim calcmode="lin" valueType="num">
                                      <p:cBhvr>
                                        <p:cTn id="13" dur="1000" fill="hold"/>
                                        <p:tgtEl>
                                          <p:spTgt spid="2048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048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048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48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381000" y="1219200"/>
            <a:ext cx="8458200" cy="1077218"/>
          </a:xfrm>
          <a:prstGeom prst="rect">
            <a:avLst/>
          </a:prstGeom>
          <a:noFill/>
          <a:ln w="9525">
            <a:noFill/>
            <a:miter lim="800000"/>
            <a:headEnd/>
            <a:tailEnd/>
          </a:ln>
        </p:spPr>
        <p:txBody>
          <a:bodyPr>
            <a:spAutoFit/>
          </a:bodyPr>
          <a:lstStyle/>
          <a:p>
            <a:pPr eaLnBrk="1" hangingPunct="1"/>
            <a:r>
              <a:rPr lang="en-US" sz="3200" b="0">
                <a:solidFill>
                  <a:srgbClr val="FF3300"/>
                </a:solidFill>
                <a:latin typeface="Times New Roman" panose="02020603050405020304" pitchFamily="18" charset="0"/>
                <a:cs typeface="Times New Roman" panose="02020603050405020304" pitchFamily="18" charset="0"/>
              </a:rPr>
              <a:t>+ Hãy tìm những sự việc thể hiện vua là người có uy quyền tuyệt đối ?</a:t>
            </a:r>
          </a:p>
        </p:txBody>
      </p:sp>
      <p:sp>
        <p:nvSpPr>
          <p:cNvPr id="17411" name="Rectangle 7"/>
          <p:cNvSpPr>
            <a:spLocks noChangeArrowheads="1"/>
          </p:cNvSpPr>
          <p:nvPr/>
        </p:nvSpPr>
        <p:spPr bwMode="auto">
          <a:xfrm>
            <a:off x="1219200" y="304800"/>
            <a:ext cx="6700838" cy="584200"/>
          </a:xfrm>
          <a:prstGeom prst="rect">
            <a:avLst/>
          </a:prstGeom>
          <a:noFill/>
          <a:ln w="9525">
            <a:noFill/>
            <a:miter lim="800000"/>
            <a:headEnd/>
            <a:tailEnd/>
          </a:ln>
        </p:spPr>
        <p:txBody>
          <a:bodyPr>
            <a:spAutoFit/>
          </a:bodyPr>
          <a:lstStyle/>
          <a:p>
            <a:pPr algn="ctr" eaLnBrk="1" hangingPunct="1"/>
            <a:r>
              <a:rPr lang="en-US" sz="3200" b="0">
                <a:solidFill>
                  <a:schemeClr val="accent2"/>
                </a:solidFill>
                <a:latin typeface="Arial" charset="0"/>
              </a:rPr>
              <a:t>II/ Tổ chức bộ máy nhà nước</a:t>
            </a:r>
          </a:p>
        </p:txBody>
      </p:sp>
      <p:sp>
        <p:nvSpPr>
          <p:cNvPr id="22537" name="Text Box 9"/>
          <p:cNvSpPr txBox="1">
            <a:spLocks noChangeArrowheads="1"/>
          </p:cNvSpPr>
          <p:nvPr/>
        </p:nvSpPr>
        <p:spPr bwMode="auto">
          <a:xfrm>
            <a:off x="0" y="2819400"/>
            <a:ext cx="9144000" cy="2554545"/>
          </a:xfrm>
          <a:prstGeom prst="rect">
            <a:avLst/>
          </a:prstGeom>
          <a:noFill/>
          <a:ln w="9525">
            <a:noFill/>
            <a:miter lim="800000"/>
            <a:headEnd/>
            <a:tailEnd/>
          </a:ln>
        </p:spPr>
        <p:txBody>
          <a:bodyPr>
            <a:spAutoFit/>
          </a:bodyPr>
          <a:lstStyle/>
          <a:p>
            <a:pPr eaLnBrk="1" hangingPunct="1">
              <a:spcBef>
                <a:spcPct val="50000"/>
              </a:spcBef>
            </a:pPr>
            <a:r>
              <a:rPr lang="en-US" sz="3200" b="0">
                <a:solidFill>
                  <a:schemeClr val="accent2"/>
                </a:solidFill>
                <a:latin typeface="Times New Roman" panose="02020603050405020304" pitchFamily="18" charset="0"/>
                <a:cs typeface="Times New Roman" panose="02020603050405020304" pitchFamily="18" charset="0"/>
              </a:rPr>
              <a:t>- Những sự việc thể hiện vua là người có uy quyền tuyệt đối là mọi quyền hành tập trung vào tay vua. Vua trực tiếp là Tổng chỉ huy quân đội. Lê Thánh Tông bãi bỏ những chức vụ cao cấp nhất  như Tướng quốc, Đại tổng quản, Đại hành khiển.</a:t>
            </a:r>
          </a:p>
        </p:txBody>
      </p:sp>
      <p:sp>
        <p:nvSpPr>
          <p:cNvPr id="17413" name="Line 11"/>
          <p:cNvSpPr>
            <a:spLocks noChangeShapeType="1"/>
          </p:cNvSpPr>
          <p:nvPr/>
        </p:nvSpPr>
        <p:spPr bwMode="auto">
          <a:xfrm>
            <a:off x="0" y="10668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800" decel="100000"/>
                                        <p:tgtEl>
                                          <p:spTgt spid="22533"/>
                                        </p:tgtEl>
                                      </p:cBhvr>
                                    </p:animEffect>
                                    <p:anim calcmode="lin" valueType="num">
                                      <p:cBhvr>
                                        <p:cTn id="8" dur="800" decel="100000" fill="hold"/>
                                        <p:tgtEl>
                                          <p:spTgt spid="22533"/>
                                        </p:tgtEl>
                                        <p:attrNameLst>
                                          <p:attrName>style.rotation</p:attrName>
                                        </p:attrNameLst>
                                      </p:cBhvr>
                                      <p:tavLst>
                                        <p:tav tm="0">
                                          <p:val>
                                            <p:fltVal val="-90"/>
                                          </p:val>
                                        </p:tav>
                                        <p:tav tm="100000">
                                          <p:val>
                                            <p:fltVal val="0"/>
                                          </p:val>
                                        </p:tav>
                                      </p:tavLst>
                                    </p:anim>
                                    <p:anim calcmode="lin" valueType="num">
                                      <p:cBhvr>
                                        <p:cTn id="9" dur="800" decel="100000" fill="hold"/>
                                        <p:tgtEl>
                                          <p:spTgt spid="22533"/>
                                        </p:tgtEl>
                                        <p:attrNameLst>
                                          <p:attrName>ppt_x</p:attrName>
                                        </p:attrNameLst>
                                      </p:cBhvr>
                                      <p:tavLst>
                                        <p:tav tm="0">
                                          <p:val>
                                            <p:strVal val="#ppt_x+0.4"/>
                                          </p:val>
                                        </p:tav>
                                        <p:tav tm="100000">
                                          <p:val>
                                            <p:strVal val="#ppt_x-0.05"/>
                                          </p:val>
                                        </p:tav>
                                      </p:tavLst>
                                    </p:anim>
                                    <p:anim calcmode="lin" valueType="num">
                                      <p:cBhvr>
                                        <p:cTn id="10" dur="800" decel="100000" fill="hold"/>
                                        <p:tgtEl>
                                          <p:spTgt spid="225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2537"/>
                                        </p:tgtEl>
                                        <p:attrNameLst>
                                          <p:attrName>style.visibility</p:attrName>
                                        </p:attrNameLst>
                                      </p:cBhvr>
                                      <p:to>
                                        <p:strVal val="visible"/>
                                      </p:to>
                                    </p:set>
                                    <p:anim calcmode="lin" valueType="num">
                                      <p:cBhvr>
                                        <p:cTn id="17" dur="1000" fill="hold"/>
                                        <p:tgtEl>
                                          <p:spTgt spid="22537"/>
                                        </p:tgtEl>
                                        <p:attrNameLst>
                                          <p:attrName>ppt_w</p:attrName>
                                        </p:attrNameLst>
                                      </p:cBhvr>
                                      <p:tavLst>
                                        <p:tav tm="0">
                                          <p:val>
                                            <p:fltVal val="0"/>
                                          </p:val>
                                        </p:tav>
                                        <p:tav tm="100000">
                                          <p:val>
                                            <p:strVal val="#ppt_w"/>
                                          </p:val>
                                        </p:tav>
                                      </p:tavLst>
                                    </p:anim>
                                    <p:anim calcmode="lin" valueType="num">
                                      <p:cBhvr>
                                        <p:cTn id="18" dur="1000" fill="hold"/>
                                        <p:tgtEl>
                                          <p:spTgt spid="22537"/>
                                        </p:tgtEl>
                                        <p:attrNameLst>
                                          <p:attrName>ppt_h</p:attrName>
                                        </p:attrNameLst>
                                      </p:cBhvr>
                                      <p:tavLst>
                                        <p:tav tm="0">
                                          <p:val>
                                            <p:fltVal val="0"/>
                                          </p:val>
                                        </p:tav>
                                        <p:tav tm="100000">
                                          <p:val>
                                            <p:strVal val="#ppt_h"/>
                                          </p:val>
                                        </p:tav>
                                      </p:tavLst>
                                    </p:anim>
                                    <p:anim calcmode="lin" valueType="num">
                                      <p:cBhvr>
                                        <p:cTn id="19" dur="1000" fill="hold"/>
                                        <p:tgtEl>
                                          <p:spTgt spid="2253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25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609600"/>
            <a:ext cx="8229600" cy="2362200"/>
          </a:xfrm>
        </p:spPr>
        <p:txBody>
          <a:bodyPr/>
          <a:lstStyle/>
          <a:p>
            <a:pPr eaLnBrk="1" hangingPunct="1"/>
            <a:r>
              <a:rPr lang="en-US" sz="4000" b="1" smtClean="0">
                <a:solidFill>
                  <a:srgbClr val="0000FF"/>
                </a:solidFill>
              </a:rPr>
              <a:t/>
            </a:r>
            <a:br>
              <a:rPr lang="en-US" sz="4000" b="1" smtClean="0">
                <a:solidFill>
                  <a:srgbClr val="0000FF"/>
                </a:solidFill>
              </a:rPr>
            </a:br>
            <a:r>
              <a:rPr lang="en-US" sz="4000" smtClean="0">
                <a:solidFill>
                  <a:srgbClr val="FF3300"/>
                </a:solidFill>
              </a:rPr>
              <a:t/>
            </a:r>
            <a:br>
              <a:rPr lang="en-US" sz="4000" smtClean="0">
                <a:solidFill>
                  <a:srgbClr val="FF3300"/>
                </a:solidFill>
              </a:rPr>
            </a:br>
            <a:r>
              <a:rPr lang="en-US" sz="4000" smtClean="0">
                <a:solidFill>
                  <a:srgbClr val="FF3300"/>
                </a:solidFill>
              </a:rPr>
              <a:t>Hãy trình bày tổ chức bộ máy nhà nước thời Hậu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86018"/>
                                        </p:tgtEl>
                                      </p:cBhvr>
                                    </p:animEffect>
                                    <p:set>
                                      <p:cBhvr>
                                        <p:cTn id="7" dur="1" fill="hold">
                                          <p:stCondLst>
                                            <p:cond delay="1999"/>
                                          </p:stCondLst>
                                        </p:cTn>
                                        <p:tgtEl>
                                          <p:spTgt spid="860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2971800" y="609600"/>
            <a:ext cx="2438400" cy="762000"/>
          </a:xfrm>
          <a:prstGeom prst="rect">
            <a:avLst/>
          </a:prstGeom>
          <a:noFill/>
          <a:ln w="9525">
            <a:noFill/>
            <a:miter lim="800000"/>
            <a:headEnd/>
            <a:tailEnd/>
          </a:ln>
        </p:spPr>
        <p:txBody>
          <a:bodyPr>
            <a:spAutoFit/>
          </a:bodyPr>
          <a:lstStyle/>
          <a:p>
            <a:pPr eaLnBrk="1" hangingPunct="1">
              <a:spcBef>
                <a:spcPct val="50000"/>
              </a:spcBef>
            </a:pPr>
            <a:endParaRPr lang="en-US" b="0">
              <a:latin typeface="Arial" charset="0"/>
            </a:endParaRPr>
          </a:p>
        </p:txBody>
      </p:sp>
      <p:sp>
        <p:nvSpPr>
          <p:cNvPr id="19459" name="Text Box 10"/>
          <p:cNvSpPr txBox="1">
            <a:spLocks noChangeArrowheads="1"/>
          </p:cNvSpPr>
          <p:nvPr/>
        </p:nvSpPr>
        <p:spPr bwMode="auto">
          <a:xfrm>
            <a:off x="3048000" y="0"/>
            <a:ext cx="2438400" cy="771525"/>
          </a:xfrm>
          <a:prstGeom prst="rect">
            <a:avLst/>
          </a:prstGeom>
          <a:solidFill>
            <a:srgbClr val="FF0066"/>
          </a:solidFill>
          <a:ln w="9525">
            <a:solidFill>
              <a:srgbClr val="FF0066"/>
            </a:solidFill>
            <a:miter lim="800000"/>
            <a:headEnd/>
            <a:tailEnd/>
          </a:ln>
        </p:spPr>
        <p:txBody>
          <a:bodyPr>
            <a:spAutoFit/>
          </a:bodyPr>
          <a:lstStyle/>
          <a:p>
            <a:pPr algn="ctr" eaLnBrk="1" hangingPunct="1">
              <a:spcBef>
                <a:spcPct val="50000"/>
              </a:spcBef>
            </a:pPr>
            <a:r>
              <a:rPr lang="en-US" b="0">
                <a:solidFill>
                  <a:srgbClr val="003300"/>
                </a:solidFill>
                <a:latin typeface="Arial" charset="0"/>
              </a:rPr>
              <a:t>Vua</a:t>
            </a:r>
          </a:p>
        </p:txBody>
      </p:sp>
      <p:sp>
        <p:nvSpPr>
          <p:cNvPr id="19460" name="Text Box 11"/>
          <p:cNvSpPr txBox="1">
            <a:spLocks noChangeArrowheads="1"/>
          </p:cNvSpPr>
          <p:nvPr/>
        </p:nvSpPr>
        <p:spPr bwMode="auto">
          <a:xfrm>
            <a:off x="2895600" y="2209800"/>
            <a:ext cx="2895600" cy="771525"/>
          </a:xfrm>
          <a:prstGeom prst="rect">
            <a:avLst/>
          </a:prstGeom>
          <a:solidFill>
            <a:srgbClr val="F8A6EE"/>
          </a:solidFill>
          <a:ln w="9525">
            <a:solidFill>
              <a:srgbClr val="CC0000"/>
            </a:solidFill>
            <a:miter lim="800000"/>
            <a:headEnd/>
            <a:tailEnd/>
          </a:ln>
        </p:spPr>
        <p:txBody>
          <a:bodyPr>
            <a:spAutoFit/>
          </a:bodyPr>
          <a:lstStyle/>
          <a:p>
            <a:pPr algn="ctr" eaLnBrk="1" hangingPunct="1">
              <a:spcBef>
                <a:spcPct val="50000"/>
              </a:spcBef>
            </a:pPr>
            <a:r>
              <a:rPr lang="en-US" b="0">
                <a:latin typeface="Arial" charset="0"/>
              </a:rPr>
              <a:t>Đạo</a:t>
            </a:r>
          </a:p>
        </p:txBody>
      </p:sp>
      <p:sp>
        <p:nvSpPr>
          <p:cNvPr id="19461" name="Text Box 12"/>
          <p:cNvSpPr txBox="1">
            <a:spLocks noChangeArrowheads="1"/>
          </p:cNvSpPr>
          <p:nvPr/>
        </p:nvSpPr>
        <p:spPr bwMode="auto">
          <a:xfrm>
            <a:off x="5638800" y="990600"/>
            <a:ext cx="2362200" cy="771525"/>
          </a:xfrm>
          <a:prstGeom prst="rect">
            <a:avLst/>
          </a:prstGeom>
          <a:solidFill>
            <a:srgbClr val="B0FBA3"/>
          </a:solidFill>
          <a:ln w="9525">
            <a:solidFill>
              <a:srgbClr val="CC0000"/>
            </a:solidFill>
            <a:miter lim="800000"/>
            <a:headEnd/>
            <a:tailEnd/>
          </a:ln>
        </p:spPr>
        <p:txBody>
          <a:bodyPr>
            <a:spAutoFit/>
          </a:bodyPr>
          <a:lstStyle/>
          <a:p>
            <a:pPr eaLnBrk="1" hangingPunct="1">
              <a:spcBef>
                <a:spcPct val="50000"/>
              </a:spcBef>
            </a:pPr>
            <a:r>
              <a:rPr lang="en-US" b="0">
                <a:latin typeface="Arial" charset="0"/>
              </a:rPr>
              <a:t>Các viện</a:t>
            </a:r>
          </a:p>
        </p:txBody>
      </p:sp>
      <p:sp>
        <p:nvSpPr>
          <p:cNvPr id="19462" name="Text Box 13"/>
          <p:cNvSpPr txBox="1">
            <a:spLocks noChangeArrowheads="1"/>
          </p:cNvSpPr>
          <p:nvPr/>
        </p:nvSpPr>
        <p:spPr bwMode="auto">
          <a:xfrm>
            <a:off x="990600" y="914400"/>
            <a:ext cx="2057400" cy="771525"/>
          </a:xfrm>
          <a:prstGeom prst="rect">
            <a:avLst/>
          </a:prstGeom>
          <a:solidFill>
            <a:srgbClr val="B0FBA3"/>
          </a:solidFill>
          <a:ln w="9525">
            <a:solidFill>
              <a:srgbClr val="CC0000"/>
            </a:solidFill>
            <a:miter lim="800000"/>
            <a:headEnd/>
            <a:tailEnd/>
          </a:ln>
        </p:spPr>
        <p:txBody>
          <a:bodyPr>
            <a:spAutoFit/>
          </a:bodyPr>
          <a:lstStyle/>
          <a:p>
            <a:pPr eaLnBrk="1" hangingPunct="1">
              <a:spcBef>
                <a:spcPct val="50000"/>
              </a:spcBef>
            </a:pPr>
            <a:r>
              <a:rPr lang="en-US" b="0">
                <a:latin typeface="Arial" charset="0"/>
              </a:rPr>
              <a:t>Các bộ</a:t>
            </a:r>
          </a:p>
        </p:txBody>
      </p:sp>
      <p:sp>
        <p:nvSpPr>
          <p:cNvPr id="19463" name="Text Box 14"/>
          <p:cNvSpPr txBox="1">
            <a:spLocks noChangeArrowheads="1"/>
          </p:cNvSpPr>
          <p:nvPr/>
        </p:nvSpPr>
        <p:spPr bwMode="auto">
          <a:xfrm>
            <a:off x="2895600" y="3352800"/>
            <a:ext cx="2895600" cy="771525"/>
          </a:xfrm>
          <a:prstGeom prst="rect">
            <a:avLst/>
          </a:prstGeom>
          <a:solidFill>
            <a:srgbClr val="F2FAA4"/>
          </a:solidFill>
          <a:ln w="9525">
            <a:solidFill>
              <a:srgbClr val="CC0000"/>
            </a:solidFill>
            <a:miter lim="800000"/>
            <a:headEnd/>
            <a:tailEnd/>
          </a:ln>
        </p:spPr>
        <p:txBody>
          <a:bodyPr>
            <a:spAutoFit/>
          </a:bodyPr>
          <a:lstStyle/>
          <a:p>
            <a:pPr algn="ctr" eaLnBrk="1" hangingPunct="1">
              <a:spcBef>
                <a:spcPct val="50000"/>
              </a:spcBef>
            </a:pPr>
            <a:r>
              <a:rPr lang="en-US" b="0">
                <a:latin typeface="Arial" charset="0"/>
              </a:rPr>
              <a:t>Phủ</a:t>
            </a:r>
          </a:p>
        </p:txBody>
      </p:sp>
      <p:sp>
        <p:nvSpPr>
          <p:cNvPr id="19464" name="Text Box 15"/>
          <p:cNvSpPr txBox="1">
            <a:spLocks noChangeArrowheads="1"/>
          </p:cNvSpPr>
          <p:nvPr/>
        </p:nvSpPr>
        <p:spPr bwMode="auto">
          <a:xfrm>
            <a:off x="2895600" y="4572000"/>
            <a:ext cx="2819400" cy="771525"/>
          </a:xfrm>
          <a:prstGeom prst="rect">
            <a:avLst/>
          </a:prstGeom>
          <a:solidFill>
            <a:srgbClr val="ADA0FE"/>
          </a:solidFill>
          <a:ln w="9525">
            <a:solidFill>
              <a:srgbClr val="CC0000"/>
            </a:solidFill>
            <a:miter lim="800000"/>
            <a:headEnd/>
            <a:tailEnd/>
          </a:ln>
        </p:spPr>
        <p:txBody>
          <a:bodyPr>
            <a:spAutoFit/>
          </a:bodyPr>
          <a:lstStyle/>
          <a:p>
            <a:pPr algn="ctr" eaLnBrk="1" hangingPunct="1">
              <a:spcBef>
                <a:spcPct val="50000"/>
              </a:spcBef>
            </a:pPr>
            <a:r>
              <a:rPr lang="en-US" b="0">
                <a:latin typeface="Arial" charset="0"/>
              </a:rPr>
              <a:t>Huyện</a:t>
            </a:r>
          </a:p>
        </p:txBody>
      </p:sp>
      <p:sp>
        <p:nvSpPr>
          <p:cNvPr id="19465" name="Text Box 16"/>
          <p:cNvSpPr txBox="1">
            <a:spLocks noChangeArrowheads="1"/>
          </p:cNvSpPr>
          <p:nvPr/>
        </p:nvSpPr>
        <p:spPr bwMode="auto">
          <a:xfrm>
            <a:off x="2895600" y="5791200"/>
            <a:ext cx="2895600" cy="771525"/>
          </a:xfrm>
          <a:prstGeom prst="rect">
            <a:avLst/>
          </a:prstGeom>
          <a:solidFill>
            <a:schemeClr val="hlink"/>
          </a:solidFill>
          <a:ln w="9525">
            <a:solidFill>
              <a:srgbClr val="CC0000"/>
            </a:solidFill>
            <a:miter lim="800000"/>
            <a:headEnd/>
            <a:tailEnd/>
          </a:ln>
        </p:spPr>
        <p:txBody>
          <a:bodyPr>
            <a:spAutoFit/>
          </a:bodyPr>
          <a:lstStyle/>
          <a:p>
            <a:pPr algn="ctr" eaLnBrk="1" hangingPunct="1">
              <a:spcBef>
                <a:spcPct val="50000"/>
              </a:spcBef>
            </a:pPr>
            <a:r>
              <a:rPr lang="en-US" b="0">
                <a:latin typeface="Arial" charset="0"/>
              </a:rPr>
              <a:t>Xã</a:t>
            </a:r>
          </a:p>
        </p:txBody>
      </p:sp>
      <p:sp>
        <p:nvSpPr>
          <p:cNvPr id="24593" name="Line 17"/>
          <p:cNvSpPr>
            <a:spLocks noChangeShapeType="1"/>
          </p:cNvSpPr>
          <p:nvPr/>
        </p:nvSpPr>
        <p:spPr bwMode="auto">
          <a:xfrm flipH="1">
            <a:off x="3048000" y="762000"/>
            <a:ext cx="1295400" cy="685800"/>
          </a:xfrm>
          <a:prstGeom prst="line">
            <a:avLst/>
          </a:prstGeom>
          <a:noFill/>
          <a:ln w="38100">
            <a:solidFill>
              <a:schemeClr val="tx1"/>
            </a:solidFill>
            <a:round/>
            <a:headEnd/>
            <a:tailEnd type="triangle" w="med" len="med"/>
          </a:ln>
        </p:spPr>
        <p:txBody>
          <a:bodyPr/>
          <a:lstStyle/>
          <a:p>
            <a:endParaRPr lang="en-US"/>
          </a:p>
        </p:txBody>
      </p:sp>
      <p:sp>
        <p:nvSpPr>
          <p:cNvPr id="24594" name="Line 18"/>
          <p:cNvSpPr>
            <a:spLocks noChangeShapeType="1"/>
          </p:cNvSpPr>
          <p:nvPr/>
        </p:nvSpPr>
        <p:spPr bwMode="auto">
          <a:xfrm>
            <a:off x="4419600" y="762000"/>
            <a:ext cx="1219200" cy="685800"/>
          </a:xfrm>
          <a:prstGeom prst="line">
            <a:avLst/>
          </a:prstGeom>
          <a:noFill/>
          <a:ln w="38100">
            <a:solidFill>
              <a:schemeClr val="tx1"/>
            </a:solidFill>
            <a:round/>
            <a:headEnd/>
            <a:tailEnd type="triangle" w="med" len="med"/>
          </a:ln>
        </p:spPr>
        <p:txBody>
          <a:bodyPr/>
          <a:lstStyle/>
          <a:p>
            <a:endParaRPr lang="en-US"/>
          </a:p>
        </p:txBody>
      </p:sp>
      <p:sp>
        <p:nvSpPr>
          <p:cNvPr id="24595" name="Line 19"/>
          <p:cNvSpPr>
            <a:spLocks noChangeShapeType="1"/>
          </p:cNvSpPr>
          <p:nvPr/>
        </p:nvSpPr>
        <p:spPr bwMode="auto">
          <a:xfrm flipH="1">
            <a:off x="5638800" y="1828800"/>
            <a:ext cx="0" cy="381000"/>
          </a:xfrm>
          <a:prstGeom prst="line">
            <a:avLst/>
          </a:prstGeom>
          <a:noFill/>
          <a:ln w="38100">
            <a:solidFill>
              <a:schemeClr val="tx1"/>
            </a:solidFill>
            <a:round/>
            <a:headEnd/>
            <a:tailEnd type="triangle" w="med" len="med"/>
          </a:ln>
        </p:spPr>
        <p:txBody>
          <a:bodyPr/>
          <a:lstStyle/>
          <a:p>
            <a:endParaRPr lang="en-US"/>
          </a:p>
        </p:txBody>
      </p:sp>
      <p:sp>
        <p:nvSpPr>
          <p:cNvPr id="24596" name="Line 20"/>
          <p:cNvSpPr>
            <a:spLocks noChangeShapeType="1"/>
          </p:cNvSpPr>
          <p:nvPr/>
        </p:nvSpPr>
        <p:spPr bwMode="auto">
          <a:xfrm>
            <a:off x="3048000" y="1752600"/>
            <a:ext cx="0" cy="457200"/>
          </a:xfrm>
          <a:prstGeom prst="line">
            <a:avLst/>
          </a:prstGeom>
          <a:noFill/>
          <a:ln w="38100">
            <a:solidFill>
              <a:schemeClr val="tx1"/>
            </a:solidFill>
            <a:round/>
            <a:headEnd/>
            <a:tailEnd type="triangle" w="med" len="med"/>
          </a:ln>
        </p:spPr>
        <p:txBody>
          <a:bodyPr/>
          <a:lstStyle/>
          <a:p>
            <a:endParaRPr lang="en-US"/>
          </a:p>
        </p:txBody>
      </p:sp>
      <p:sp>
        <p:nvSpPr>
          <p:cNvPr id="24597" name="Line 21"/>
          <p:cNvSpPr>
            <a:spLocks noChangeShapeType="1"/>
          </p:cNvSpPr>
          <p:nvPr/>
        </p:nvSpPr>
        <p:spPr bwMode="auto">
          <a:xfrm>
            <a:off x="4343400" y="2971800"/>
            <a:ext cx="0" cy="381000"/>
          </a:xfrm>
          <a:prstGeom prst="line">
            <a:avLst/>
          </a:prstGeom>
          <a:noFill/>
          <a:ln w="38100">
            <a:solidFill>
              <a:schemeClr val="tx1"/>
            </a:solidFill>
            <a:round/>
            <a:headEnd/>
            <a:tailEnd type="triangle" w="med" len="med"/>
          </a:ln>
        </p:spPr>
        <p:txBody>
          <a:bodyPr/>
          <a:lstStyle/>
          <a:p>
            <a:endParaRPr lang="en-US"/>
          </a:p>
        </p:txBody>
      </p:sp>
      <p:sp>
        <p:nvSpPr>
          <p:cNvPr id="24598" name="Line 22"/>
          <p:cNvSpPr>
            <a:spLocks noChangeShapeType="1"/>
          </p:cNvSpPr>
          <p:nvPr/>
        </p:nvSpPr>
        <p:spPr bwMode="auto">
          <a:xfrm>
            <a:off x="4343400" y="4114800"/>
            <a:ext cx="0" cy="381000"/>
          </a:xfrm>
          <a:prstGeom prst="line">
            <a:avLst/>
          </a:prstGeom>
          <a:noFill/>
          <a:ln w="38100">
            <a:solidFill>
              <a:schemeClr val="tx1"/>
            </a:solidFill>
            <a:round/>
            <a:headEnd/>
            <a:tailEnd type="triangle" w="med" len="med"/>
          </a:ln>
        </p:spPr>
        <p:txBody>
          <a:bodyPr/>
          <a:lstStyle/>
          <a:p>
            <a:endParaRPr lang="en-US"/>
          </a:p>
        </p:txBody>
      </p:sp>
      <p:sp>
        <p:nvSpPr>
          <p:cNvPr id="24599" name="Line 23"/>
          <p:cNvSpPr>
            <a:spLocks noChangeShapeType="1"/>
          </p:cNvSpPr>
          <p:nvPr/>
        </p:nvSpPr>
        <p:spPr bwMode="auto">
          <a:xfrm>
            <a:off x="4343400" y="5334000"/>
            <a:ext cx="0" cy="3810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593"/>
                                        </p:tgtEl>
                                        <p:attrNameLst>
                                          <p:attrName>style.visibility</p:attrName>
                                        </p:attrNameLst>
                                      </p:cBhvr>
                                      <p:to>
                                        <p:strVal val="visible"/>
                                      </p:to>
                                    </p:set>
                                    <p:animEffect transition="in" filter="diamond(out)">
                                      <p:cBhvr>
                                        <p:cTn id="7" dur="1000"/>
                                        <p:tgtEl>
                                          <p:spTgt spid="24593"/>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24594"/>
                                        </p:tgtEl>
                                        <p:attrNameLst>
                                          <p:attrName>style.visibility</p:attrName>
                                        </p:attrNameLst>
                                      </p:cBhvr>
                                      <p:to>
                                        <p:strVal val="visible"/>
                                      </p:to>
                                    </p:set>
                                    <p:animEffect transition="in" filter="diamond(out)">
                                      <p:cBhvr>
                                        <p:cTn id="10" dur="2000"/>
                                        <p:tgtEl>
                                          <p:spTgt spid="245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4595"/>
                                        </p:tgtEl>
                                        <p:attrNameLst>
                                          <p:attrName>style.visibility</p:attrName>
                                        </p:attrNameLst>
                                      </p:cBhvr>
                                      <p:to>
                                        <p:strVal val="visible"/>
                                      </p:to>
                                    </p:set>
                                    <p:animEffect transition="in" filter="wedge">
                                      <p:cBhvr>
                                        <p:cTn id="15" dur="1000"/>
                                        <p:tgtEl>
                                          <p:spTgt spid="24595"/>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24596"/>
                                        </p:tgtEl>
                                        <p:attrNameLst>
                                          <p:attrName>style.visibility</p:attrName>
                                        </p:attrNameLst>
                                      </p:cBhvr>
                                      <p:to>
                                        <p:strVal val="visible"/>
                                      </p:to>
                                    </p:set>
                                    <p:animEffect transition="in" filter="wedge">
                                      <p:cBhvr>
                                        <p:cTn id="18" dur="1000"/>
                                        <p:tgtEl>
                                          <p:spTgt spid="245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4597"/>
                                        </p:tgtEl>
                                        <p:attrNameLst>
                                          <p:attrName>style.visibility</p:attrName>
                                        </p:attrNameLst>
                                      </p:cBhvr>
                                      <p:to>
                                        <p:strVal val="visible"/>
                                      </p:to>
                                    </p:set>
                                    <p:animEffect transition="in" filter="wedge">
                                      <p:cBhvr>
                                        <p:cTn id="23" dur="1000"/>
                                        <p:tgtEl>
                                          <p:spTgt spid="245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24598"/>
                                        </p:tgtEl>
                                        <p:attrNameLst>
                                          <p:attrName>style.visibility</p:attrName>
                                        </p:attrNameLst>
                                      </p:cBhvr>
                                      <p:to>
                                        <p:strVal val="visible"/>
                                      </p:to>
                                    </p:set>
                                    <p:animEffect transition="in" filter="wedge">
                                      <p:cBhvr>
                                        <p:cTn id="28" dur="1000"/>
                                        <p:tgtEl>
                                          <p:spTgt spid="245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24599"/>
                                        </p:tgtEl>
                                        <p:attrNameLst>
                                          <p:attrName>style.visibility</p:attrName>
                                        </p:attrNameLst>
                                      </p:cBhvr>
                                      <p:to>
                                        <p:strVal val="visible"/>
                                      </p:to>
                                    </p:set>
                                    <p:animEffect transition="in" filter="wedge">
                                      <p:cBhvr>
                                        <p:cTn id="33" dur="10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nimBg="1"/>
      <p:bldP spid="24594" grpId="0" animBg="1"/>
      <p:bldP spid="24595" grpId="0" animBg="1"/>
      <p:bldP spid="24596" grpId="0" animBg="1"/>
      <p:bldP spid="24597" grpId="0" animBg="1"/>
      <p:bldP spid="24598" grpId="0" animBg="1"/>
      <p:bldP spid="245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228600" y="838200"/>
            <a:ext cx="8686800" cy="1981200"/>
          </a:xfrm>
        </p:spPr>
        <p:txBody>
          <a:bodyPr/>
          <a:lstStyle/>
          <a:p>
            <a:pPr eaLnBrk="1" hangingPunct="1"/>
            <a:r>
              <a:rPr lang="en-US" sz="3200" smtClean="0">
                <a:solidFill>
                  <a:srgbClr val="FF3300"/>
                </a:solidFill>
                <a:latin typeface="Times New Roman" panose="02020603050405020304" pitchFamily="18" charset="0"/>
                <a:cs typeface="Times New Roman" panose="02020603050405020304" pitchFamily="18" charset="0"/>
              </a:rPr>
              <a:t>+ Qua các nội dung vừa tìm hiểu em thấy tổ chức bộ máy nhà nước của nhà Hậu Lê như thế nào ?</a:t>
            </a:r>
          </a:p>
        </p:txBody>
      </p:sp>
      <p:sp>
        <p:nvSpPr>
          <p:cNvPr id="28680" name="Text Box 8"/>
          <p:cNvSpPr txBox="1">
            <a:spLocks noChangeArrowheads="1"/>
          </p:cNvSpPr>
          <p:nvPr/>
        </p:nvSpPr>
        <p:spPr bwMode="auto">
          <a:xfrm>
            <a:off x="304800" y="2661791"/>
            <a:ext cx="8839200" cy="1077218"/>
          </a:xfrm>
          <a:prstGeom prst="rect">
            <a:avLst/>
          </a:prstGeom>
          <a:noFill/>
          <a:ln w="9525">
            <a:noFill/>
            <a:miter lim="800000"/>
            <a:headEnd/>
            <a:tailEnd/>
          </a:ln>
        </p:spPr>
        <p:txBody>
          <a:bodyPr>
            <a:spAutoFit/>
          </a:bodyPr>
          <a:lstStyle/>
          <a:p>
            <a:pPr eaLnBrk="1" hangingPunct="1">
              <a:spcBef>
                <a:spcPct val="50000"/>
              </a:spcBef>
            </a:pPr>
            <a:r>
              <a:rPr lang="en-US" sz="3200">
                <a:solidFill>
                  <a:schemeClr val="accent2"/>
                </a:solidFill>
                <a:latin typeface="Times New Roman" panose="02020603050405020304" pitchFamily="18" charset="0"/>
                <a:cs typeface="Times New Roman" panose="02020603050405020304" pitchFamily="18" charset="0"/>
              </a:rPr>
              <a:t>- Tổ chức bộ máy nhà nước của nhà Hậu Lê trật tự, chặt chẽ và nghiêm khắc.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fltVal val="0"/>
                                          </p:val>
                                        </p:tav>
                                        <p:tav tm="100000">
                                          <p:val>
                                            <p:strVal val="#ppt_w"/>
                                          </p:val>
                                        </p:tav>
                                      </p:tavLst>
                                    </p:anim>
                                    <p:anim calcmode="lin" valueType="num">
                                      <p:cBhvr>
                                        <p:cTn id="8" dur="1000" fill="hold"/>
                                        <p:tgtEl>
                                          <p:spTgt spid="28676"/>
                                        </p:tgtEl>
                                        <p:attrNameLst>
                                          <p:attrName>ppt_h</p:attrName>
                                        </p:attrNameLst>
                                      </p:cBhvr>
                                      <p:tavLst>
                                        <p:tav tm="0">
                                          <p:val>
                                            <p:fltVal val="0"/>
                                          </p:val>
                                        </p:tav>
                                        <p:tav tm="100000">
                                          <p:val>
                                            <p:strVal val="#ppt_h"/>
                                          </p:val>
                                        </p:tav>
                                      </p:tavLst>
                                    </p:anim>
                                    <p:anim calcmode="lin" valueType="num">
                                      <p:cBhvr>
                                        <p:cTn id="9" dur="1000" fill="hold"/>
                                        <p:tgtEl>
                                          <p:spTgt spid="286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anim calcmode="lin" valueType="num">
                                      <p:cBhvr>
                                        <p:cTn id="15" dur="1000" fill="hold"/>
                                        <p:tgtEl>
                                          <p:spTgt spid="28680"/>
                                        </p:tgtEl>
                                        <p:attrNameLst>
                                          <p:attrName>ppt_x</p:attrName>
                                        </p:attrNameLst>
                                      </p:cBhvr>
                                      <p:tavLst>
                                        <p:tav tm="0">
                                          <p:val>
                                            <p:strVal val="#ppt_x-.2"/>
                                          </p:val>
                                        </p:tav>
                                        <p:tav tm="100000">
                                          <p:val>
                                            <p:strVal val="#ppt_x"/>
                                          </p:val>
                                        </p:tav>
                                      </p:tavLst>
                                    </p:anim>
                                    <p:anim calcmode="lin" valueType="num">
                                      <p:cBhvr>
                                        <p:cTn id="16" dur="1000" fill="hold"/>
                                        <p:tgtEl>
                                          <p:spTgt spid="2868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533400" y="1219200"/>
            <a:ext cx="8153400" cy="2971800"/>
          </a:xfrm>
        </p:spPr>
        <p:txBody>
          <a:bodyPr/>
          <a:lstStyle/>
          <a:p>
            <a:pPr eaLnBrk="1" hangingPunct="1"/>
            <a:r>
              <a:rPr lang="en-US" sz="6000" smtClean="0">
                <a:solidFill>
                  <a:schemeClr val="accent2"/>
                </a:solidFill>
              </a:rPr>
              <a:t>III / NÉT NỔI BẬT CỦA </a:t>
            </a:r>
            <a:br>
              <a:rPr lang="en-US" sz="6000" smtClean="0">
                <a:solidFill>
                  <a:schemeClr val="accent2"/>
                </a:solidFill>
              </a:rPr>
            </a:br>
            <a:r>
              <a:rPr lang="en-US" sz="6000" smtClean="0">
                <a:solidFill>
                  <a:schemeClr val="accent2"/>
                </a:solidFill>
              </a:rPr>
              <a:t>THỜI HẬU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28"/>
                                        </p:tgtEl>
                                        <p:attrNameLst>
                                          <p:attrName>style.visibility</p:attrName>
                                        </p:attrNameLst>
                                      </p:cBhvr>
                                      <p:to>
                                        <p:strVal val="visible"/>
                                      </p:to>
                                    </p:set>
                                    <p:anim calcmode="discrete" valueType="clr">
                                      <p:cBhvr override="childStyle">
                                        <p:cTn id="7" dur="80"/>
                                        <p:tgtEl>
                                          <p:spTgt spid="266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8"/>
                                        </p:tgtEl>
                                        <p:attrNameLst>
                                          <p:attrName>fillcolor</p:attrName>
                                        </p:attrNameLst>
                                      </p:cBhvr>
                                      <p:tavLst>
                                        <p:tav tm="0">
                                          <p:val>
                                            <p:clrVal>
                                              <a:schemeClr val="accent2"/>
                                            </p:clrVal>
                                          </p:val>
                                        </p:tav>
                                        <p:tav tm="50000">
                                          <p:val>
                                            <p:clrVal>
                                              <a:schemeClr val="hlink"/>
                                            </p:clrVal>
                                          </p:val>
                                        </p:tav>
                                      </p:tavLst>
                                    </p:anim>
                                    <p:set>
                                      <p:cBhvr>
                                        <p:cTn id="9" dur="80"/>
                                        <p:tgtEl>
                                          <p:spTgt spid="266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685800" y="762000"/>
            <a:ext cx="7924800" cy="584775"/>
          </a:xfrm>
          <a:prstGeom prst="rect">
            <a:avLst/>
          </a:prstGeom>
          <a:noFill/>
          <a:ln w="9525">
            <a:noFill/>
            <a:miter lim="800000"/>
            <a:headEnd/>
            <a:tailEnd/>
          </a:ln>
        </p:spPr>
        <p:txBody>
          <a:bodyPr wrap="square">
            <a:spAutoFit/>
          </a:bodyPr>
          <a:lstStyle/>
          <a:p>
            <a:pPr eaLnBrk="1" hangingPunct="1">
              <a:spcBef>
                <a:spcPct val="50000"/>
              </a:spcBef>
            </a:pPr>
            <a:r>
              <a:rPr lang="en-US" sz="3200" b="0">
                <a:solidFill>
                  <a:srgbClr val="FF3300"/>
                </a:solidFill>
                <a:latin typeface="Times New Roman" panose="02020603050405020304" pitchFamily="18" charset="0"/>
                <a:cs typeface="Times New Roman" panose="02020603050405020304" pitchFamily="18" charset="0"/>
              </a:rPr>
              <a:t>+ Lê Thánh Tông đã làm gì cho đất nước ? </a:t>
            </a:r>
          </a:p>
        </p:txBody>
      </p:sp>
      <p:sp>
        <p:nvSpPr>
          <p:cNvPr id="30726" name="Text Box 6"/>
          <p:cNvSpPr txBox="1">
            <a:spLocks noChangeArrowheads="1"/>
          </p:cNvSpPr>
          <p:nvPr/>
        </p:nvSpPr>
        <p:spPr bwMode="auto">
          <a:xfrm>
            <a:off x="669925" y="1346775"/>
            <a:ext cx="8502650" cy="584775"/>
          </a:xfrm>
          <a:prstGeom prst="rect">
            <a:avLst/>
          </a:prstGeom>
          <a:noFill/>
          <a:ln w="9525">
            <a:noFill/>
            <a:miter lim="800000"/>
            <a:headEnd/>
            <a:tailEnd/>
          </a:ln>
        </p:spPr>
        <p:txBody>
          <a:bodyPr wrap="square">
            <a:spAutoFit/>
          </a:bodyPr>
          <a:lstStyle/>
          <a:p>
            <a:pPr eaLnBrk="1" hangingPunct="1">
              <a:spcBef>
                <a:spcPct val="50000"/>
              </a:spcBef>
            </a:pPr>
            <a:r>
              <a:rPr lang="en-US" sz="3200">
                <a:solidFill>
                  <a:schemeClr val="accent2"/>
                </a:solidFill>
                <a:latin typeface="Times New Roman" panose="02020603050405020304" pitchFamily="18" charset="0"/>
                <a:cs typeface="Times New Roman" panose="02020603050405020304" pitchFamily="18" charset="0"/>
              </a:rPr>
              <a:t>- Lê Thánh Tông đã vẽ bản đồ Hồng Đức.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0726"/>
                                        </p:tgtEl>
                                        <p:attrNameLst>
                                          <p:attrName>style.visibility</p:attrName>
                                        </p:attrNameLst>
                                      </p:cBhvr>
                                      <p:to>
                                        <p:strVal val="visible"/>
                                      </p:to>
                                    </p:set>
                                    <p:animEffect transition="in" filter="fade">
                                      <p:cBhvr>
                                        <p:cTn id="13" dur="1000"/>
                                        <p:tgtEl>
                                          <p:spTgt spid="30726"/>
                                        </p:tgtEl>
                                      </p:cBhvr>
                                    </p:animEffect>
                                    <p:anim calcmode="lin" valueType="num">
                                      <p:cBhvr>
                                        <p:cTn id="14" dur="1000" fill="hold"/>
                                        <p:tgtEl>
                                          <p:spTgt spid="30726"/>
                                        </p:tgtEl>
                                        <p:attrNameLst>
                                          <p:attrName>ppt_x</p:attrName>
                                        </p:attrNameLst>
                                      </p:cBhvr>
                                      <p:tavLst>
                                        <p:tav tm="0">
                                          <p:val>
                                            <p:strVal val="#ppt_x"/>
                                          </p:val>
                                        </p:tav>
                                        <p:tav tm="100000">
                                          <p:val>
                                            <p:strVal val="#ppt_x"/>
                                          </p:val>
                                        </p:tav>
                                      </p:tavLst>
                                    </p:anim>
                                    <p:anim calcmode="lin" valueType="num">
                                      <p:cBhvr>
                                        <p:cTn id="15" dur="900" decel="100000" fill="hold"/>
                                        <p:tgtEl>
                                          <p:spTgt spid="3072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7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bản đồ thời Hồng đức"/>
          <p:cNvPicPr>
            <a:picLocks noChangeAspect="1" noChangeArrowheads="1"/>
          </p:cNvPicPr>
          <p:nvPr/>
        </p:nvPicPr>
        <p:blipFill>
          <a:blip r:embed="rId2"/>
          <a:srcRect/>
          <a:stretch>
            <a:fillRect/>
          </a:stretch>
        </p:blipFill>
        <p:spPr bwMode="auto">
          <a:xfrm>
            <a:off x="228600" y="0"/>
            <a:ext cx="8686800" cy="685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500" fill="hold"/>
                                        <p:tgtEl>
                                          <p:spTgt spid="88066"/>
                                        </p:tgtEl>
                                        <p:attrNameLst>
                                          <p:attrName>style.color</p:attrName>
                                        </p:attrNameLst>
                                      </p:cBhvr>
                                      <p:to>
                                        <a:schemeClr val="accent2"/>
                                      </p:to>
                                    </p:animClr>
                                    <p:animClr clrSpc="rgb" dir="cw">
                                      <p:cBhvr>
                                        <p:cTn id="7" dur="500" fill="hold"/>
                                        <p:tgtEl>
                                          <p:spTgt spid="88066"/>
                                        </p:tgtEl>
                                        <p:attrNameLst>
                                          <p:attrName>fillcolor</p:attrName>
                                        </p:attrNameLst>
                                      </p:cBhvr>
                                      <p:to>
                                        <a:schemeClr val="accent2"/>
                                      </p:to>
                                    </p:animClr>
                                    <p:set>
                                      <p:cBhvr>
                                        <p:cTn id="8" dur="500" fill="hold"/>
                                        <p:tgtEl>
                                          <p:spTgt spid="88066"/>
                                        </p:tgtEl>
                                        <p:attrNameLst>
                                          <p:attrName>fill.type</p:attrName>
                                        </p:attrNameLst>
                                      </p:cBhvr>
                                      <p:to>
                                        <p:strVal val="solid"/>
                                      </p:to>
                                    </p:set>
                                    <p:set>
                                      <p:cBhvr>
                                        <p:cTn id="9" dur="500" fill="hold"/>
                                        <p:tgtEl>
                                          <p:spTgt spid="88066"/>
                                        </p:tgtEl>
                                        <p:attrNameLst>
                                          <p:attrName>fill.on</p:attrName>
                                        </p:attrNameLst>
                                      </p:cBhvr>
                                      <p:to>
                                        <p:strVal val="true"/>
                                      </p:to>
                                    </p:set>
                                    <p:animRot by="120000">
                                      <p:cBhvr>
                                        <p:cTn id="10" dur="500" fill="hold">
                                          <p:stCondLst>
                                            <p:cond delay="0"/>
                                          </p:stCondLst>
                                        </p:cTn>
                                        <p:tgtEl>
                                          <p:spTgt spid="88066"/>
                                        </p:tgtEl>
                                        <p:attrNameLst>
                                          <p:attrName>r</p:attrName>
                                        </p:attrNameLst>
                                      </p:cBhvr>
                                    </p:animRot>
                                    <p:animRot by="-240000">
                                      <p:cBhvr>
                                        <p:cTn id="11" dur="1000" fill="hold">
                                          <p:stCondLst>
                                            <p:cond delay="1000"/>
                                          </p:stCondLst>
                                        </p:cTn>
                                        <p:tgtEl>
                                          <p:spTgt spid="88066"/>
                                        </p:tgtEl>
                                        <p:attrNameLst>
                                          <p:attrName>r</p:attrName>
                                        </p:attrNameLst>
                                      </p:cBhvr>
                                    </p:animRot>
                                    <p:animRot by="240000">
                                      <p:cBhvr>
                                        <p:cTn id="12" dur="1000" fill="hold">
                                          <p:stCondLst>
                                            <p:cond delay="2000"/>
                                          </p:stCondLst>
                                        </p:cTn>
                                        <p:tgtEl>
                                          <p:spTgt spid="88066"/>
                                        </p:tgtEl>
                                        <p:attrNameLst>
                                          <p:attrName>r</p:attrName>
                                        </p:attrNameLst>
                                      </p:cBhvr>
                                    </p:animRot>
                                    <p:animRot by="-240000">
                                      <p:cBhvr>
                                        <p:cTn id="13" dur="1000" fill="hold">
                                          <p:stCondLst>
                                            <p:cond delay="3000"/>
                                          </p:stCondLst>
                                        </p:cTn>
                                        <p:tgtEl>
                                          <p:spTgt spid="88066"/>
                                        </p:tgtEl>
                                        <p:attrNameLst>
                                          <p:attrName>r</p:attrName>
                                        </p:attrNameLst>
                                      </p:cBhvr>
                                    </p:animRot>
                                    <p:animRot by="120000">
                                      <p:cBhvr>
                                        <p:cTn id="14" dur="1000" fill="hold">
                                          <p:stCondLst>
                                            <p:cond delay="4000"/>
                                          </p:stCondLst>
                                        </p:cTn>
                                        <p:tgtEl>
                                          <p:spTgt spid="880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304800" y="914400"/>
            <a:ext cx="8610600" cy="1077218"/>
          </a:xfrm>
          <a:prstGeom prst="rect">
            <a:avLst/>
          </a:prstGeom>
          <a:noFill/>
          <a:ln w="9525">
            <a:noFill/>
            <a:miter lim="800000"/>
            <a:headEnd/>
            <a:tailEnd/>
          </a:ln>
        </p:spPr>
        <p:txBody>
          <a:bodyPr>
            <a:spAutoFit/>
          </a:bodyPr>
          <a:lstStyle/>
          <a:p>
            <a:pPr eaLnBrk="1" hangingPunct="1"/>
            <a:r>
              <a:rPr lang="en-US" sz="3200" b="0">
                <a:solidFill>
                  <a:srgbClr val="FF3300"/>
                </a:solidFill>
                <a:latin typeface="Times New Roman" panose="02020603050405020304" pitchFamily="18" charset="0"/>
                <a:cs typeface="Times New Roman" panose="02020603050405020304" pitchFamily="18" charset="0"/>
              </a:rPr>
              <a:t>+ Ngoài việc cho vẽ bản đồ, nhà Hậu Lê còn làm gì để quản lí đất nước ?</a:t>
            </a:r>
          </a:p>
        </p:txBody>
      </p:sp>
      <p:sp>
        <p:nvSpPr>
          <p:cNvPr id="75780" name="Rectangle 4"/>
          <p:cNvSpPr>
            <a:spLocks noChangeArrowheads="1"/>
          </p:cNvSpPr>
          <p:nvPr/>
        </p:nvSpPr>
        <p:spPr bwMode="auto">
          <a:xfrm>
            <a:off x="457200" y="2819400"/>
            <a:ext cx="8382000" cy="1077218"/>
          </a:xfrm>
          <a:prstGeom prst="rect">
            <a:avLst/>
          </a:prstGeom>
          <a:noFill/>
          <a:ln w="9525">
            <a:solidFill>
              <a:schemeClr val="bg1"/>
            </a:solidFill>
            <a:miter lim="800000"/>
            <a:headEnd/>
            <a:tailEnd/>
          </a:ln>
        </p:spPr>
        <p:txBody>
          <a:bodyPr>
            <a:spAutoFit/>
          </a:bodyPr>
          <a:lstStyle/>
          <a:p>
            <a:pPr eaLnBrk="1" hangingPunct="1">
              <a:spcBef>
                <a:spcPct val="20000"/>
              </a:spcBef>
            </a:pPr>
            <a:r>
              <a:rPr lang="en-US" sz="3200">
                <a:solidFill>
                  <a:srgbClr val="0000FF"/>
                </a:solidFill>
                <a:latin typeface="Times New Roman" panose="02020603050405020304" pitchFamily="18" charset="0"/>
                <a:cs typeface="Times New Roman" panose="02020603050405020304" pitchFamily="18" charset="0"/>
              </a:rPr>
              <a:t>- Để quản lí đất nước nhà Hậu Lê còn soạn Bộ luật Hồng Đức.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ircle(in)">
                                      <p:cBhvr>
                                        <p:cTn id="7" dur="1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ChangeArrowheads="1"/>
          </p:cNvSpPr>
          <p:nvPr/>
        </p:nvSpPr>
        <p:spPr bwMode="auto">
          <a:xfrm>
            <a:off x="457200" y="228600"/>
            <a:ext cx="8153400" cy="2031325"/>
          </a:xfrm>
          <a:prstGeom prst="rect">
            <a:avLst/>
          </a:prstGeom>
          <a:noFill/>
          <a:ln w="9525">
            <a:noFill/>
            <a:miter lim="800000"/>
            <a:headEnd/>
            <a:tailEnd/>
          </a:ln>
        </p:spPr>
        <p:txBody>
          <a:bodyPr>
            <a:spAutoFit/>
          </a:bodyPr>
          <a:lstStyle/>
          <a:p>
            <a:pPr algn="ctr" eaLnBrk="1" hangingPunct="1">
              <a:spcBef>
                <a:spcPct val="50000"/>
              </a:spcBef>
            </a:pPr>
            <a:r>
              <a:rPr lang="en-US" sz="3600" smtClean="0">
                <a:solidFill>
                  <a:srgbClr val="0000FF"/>
                </a:solidFill>
                <a:latin typeface="HP001 5 hàng" panose="020B0603050302020204" pitchFamily="34" charset="-93"/>
              </a:rPr>
              <a:t>Lịch sử</a:t>
            </a:r>
          </a:p>
          <a:p>
            <a:pPr algn="ctr" eaLnBrk="1" hangingPunct="1">
              <a:spcBef>
                <a:spcPct val="50000"/>
              </a:spcBef>
            </a:pPr>
            <a:r>
              <a:rPr lang="en-US" sz="3600" smtClean="0">
                <a:solidFill>
                  <a:srgbClr val="CC3300"/>
                </a:solidFill>
                <a:latin typeface="Arial" charset="0"/>
              </a:rPr>
              <a:t>NHÀ </a:t>
            </a:r>
            <a:r>
              <a:rPr lang="en-US" sz="3600">
                <a:solidFill>
                  <a:srgbClr val="CC3300"/>
                </a:solidFill>
                <a:latin typeface="Arial" charset="0"/>
              </a:rPr>
              <a:t>HẬU LÊ VÀ VIỆC TỔ CHỨC QUẢN LÍ ĐẤT NƯỚC</a:t>
            </a:r>
          </a:p>
        </p:txBody>
      </p:sp>
      <p:sp>
        <p:nvSpPr>
          <p:cNvPr id="3" name="Rectangle 4"/>
          <p:cNvSpPr>
            <a:spLocks noGrp="1" noChangeArrowheads="1"/>
          </p:cNvSpPr>
          <p:nvPr>
            <p:ph type="title"/>
          </p:nvPr>
        </p:nvSpPr>
        <p:spPr>
          <a:xfrm>
            <a:off x="228600" y="2514600"/>
            <a:ext cx="8229600" cy="533400"/>
          </a:xfrm>
        </p:spPr>
        <p:txBody>
          <a:bodyPr/>
          <a:lstStyle/>
          <a:p>
            <a:pPr algn="l" eaLnBrk="1" hangingPunct="1">
              <a:spcBef>
                <a:spcPct val="50000"/>
              </a:spcBef>
            </a:pPr>
            <a:r>
              <a:rPr lang="en-US" sz="3200" smtClean="0">
                <a:solidFill>
                  <a:schemeClr val="accent2"/>
                </a:solidFill>
              </a:rPr>
              <a:t>I/ </a:t>
            </a:r>
            <a:r>
              <a:rPr lang="en-US" sz="3600" b="1" kern="1200">
                <a:solidFill>
                  <a:srgbClr val="0000FF"/>
                </a:solidFill>
                <a:latin typeface="HP001 5 hàng" panose="020B0603050302020204" pitchFamily="34" charset="-93"/>
                <a:ea typeface="+mn-ea"/>
                <a:cs typeface="+mn-cs"/>
              </a:rPr>
              <a:t>Nhà Hậu Lê được thành lập </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fade">
                                      <p:cBhvr>
                                        <p:cTn id="7" dur="1000"/>
                                        <p:tgtEl>
                                          <p:spTgt spid="81926"/>
                                        </p:tgtEl>
                                      </p:cBhvr>
                                    </p:animEffect>
                                    <p:anim calcmode="lin" valueType="num">
                                      <p:cBhvr>
                                        <p:cTn id="8" dur="1000" fill="hold"/>
                                        <p:tgtEl>
                                          <p:spTgt spid="81926"/>
                                        </p:tgtEl>
                                        <p:attrNameLst>
                                          <p:attrName>ppt_x</p:attrName>
                                        </p:attrNameLst>
                                      </p:cBhvr>
                                      <p:tavLst>
                                        <p:tav tm="0">
                                          <p:val>
                                            <p:strVal val="#ppt_x"/>
                                          </p:val>
                                        </p:tav>
                                        <p:tav tm="100000">
                                          <p:val>
                                            <p:strVal val="#ppt_x"/>
                                          </p:val>
                                        </p:tav>
                                      </p:tavLst>
                                    </p:anim>
                                    <p:anim calcmode="lin" valueType="num">
                                      <p:cBhvr>
                                        <p:cTn id="9" dur="1000" fill="hold"/>
                                        <p:tgtEl>
                                          <p:spTgt spid="819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 Box 8"/>
          <p:cNvSpPr txBox="1">
            <a:spLocks noChangeArrowheads="1"/>
          </p:cNvSpPr>
          <p:nvPr/>
        </p:nvSpPr>
        <p:spPr bwMode="auto">
          <a:xfrm>
            <a:off x="381000" y="914400"/>
            <a:ext cx="8534400" cy="1077218"/>
          </a:xfrm>
          <a:prstGeom prst="rect">
            <a:avLst/>
          </a:prstGeom>
          <a:noFill/>
          <a:ln w="9525">
            <a:noFill/>
            <a:miter lim="800000"/>
            <a:headEnd/>
            <a:tailEnd/>
          </a:ln>
        </p:spPr>
        <p:txBody>
          <a:bodyPr>
            <a:spAutoFit/>
          </a:bodyPr>
          <a:lstStyle/>
          <a:p>
            <a:pPr eaLnBrk="1" hangingPunct="1">
              <a:spcBef>
                <a:spcPct val="50000"/>
              </a:spcBef>
            </a:pPr>
            <a:r>
              <a:rPr lang="en-US" sz="3200" b="0">
                <a:solidFill>
                  <a:srgbClr val="FF3300"/>
                </a:solidFill>
                <a:latin typeface="Times New Roman" panose="02020603050405020304" pitchFamily="18" charset="0"/>
                <a:cs typeface="Times New Roman" panose="02020603050405020304" pitchFamily="18" charset="0"/>
              </a:rPr>
              <a:t>+ Vì sao bản đồ và Bộ luật dưới thời này có tên gọi là bản đồ Hồng Đức và Bộ luật Hồng Đức ?</a:t>
            </a:r>
          </a:p>
        </p:txBody>
      </p:sp>
      <p:sp>
        <p:nvSpPr>
          <p:cNvPr id="34825" name="Text Box 9"/>
          <p:cNvSpPr txBox="1">
            <a:spLocks noChangeArrowheads="1"/>
          </p:cNvSpPr>
          <p:nvPr/>
        </p:nvSpPr>
        <p:spPr bwMode="auto">
          <a:xfrm>
            <a:off x="381000" y="2133600"/>
            <a:ext cx="8534400" cy="1569660"/>
          </a:xfrm>
          <a:prstGeom prst="rect">
            <a:avLst/>
          </a:prstGeom>
          <a:noFill/>
          <a:ln w="9525">
            <a:noFill/>
            <a:miter lim="800000"/>
            <a:headEnd/>
            <a:tailEnd/>
          </a:ln>
        </p:spPr>
        <p:txBody>
          <a:bodyPr>
            <a:spAutoFit/>
          </a:bodyPr>
          <a:lstStyle/>
          <a:p>
            <a:pPr eaLnBrk="1" hangingPunct="1">
              <a:spcBef>
                <a:spcPct val="50000"/>
              </a:spcBef>
            </a:pPr>
            <a:r>
              <a:rPr lang="en-US" sz="3200">
                <a:solidFill>
                  <a:schemeClr val="accent2"/>
                </a:solidFill>
                <a:latin typeface="Times New Roman" panose="02020603050405020304" pitchFamily="18" charset="0"/>
                <a:cs typeface="Times New Roman" panose="02020603050405020304" pitchFamily="18" charset="0"/>
              </a:rPr>
              <a:t>- Vì Lê Thánh Tông lên ngôi. Ông lấy niên hiệu là Hồng Đức nên bản đồ và Bộ luật dưới thời ông cai trị có tên là Hồng Đức.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additive="base">
                                        <p:cTn id="7" dur="500" fill="hold"/>
                                        <p:tgtEl>
                                          <p:spTgt spid="34824"/>
                                        </p:tgtEl>
                                        <p:attrNameLst>
                                          <p:attrName>ppt_x</p:attrName>
                                        </p:attrNameLst>
                                      </p:cBhvr>
                                      <p:tavLst>
                                        <p:tav tm="0">
                                          <p:val>
                                            <p:strVal val="#ppt_x"/>
                                          </p:val>
                                        </p:tav>
                                        <p:tav tm="100000">
                                          <p:val>
                                            <p:strVal val="#ppt_x"/>
                                          </p:val>
                                        </p:tav>
                                      </p:tavLst>
                                    </p:anim>
                                    <p:anim calcmode="lin" valueType="num">
                                      <p:cBhvr additive="base">
                                        <p:cTn id="8"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4825"/>
                                        </p:tgtEl>
                                        <p:attrNameLst>
                                          <p:attrName>style.visibility</p:attrName>
                                        </p:attrNameLst>
                                      </p:cBhvr>
                                      <p:to>
                                        <p:strVal val="visible"/>
                                      </p:to>
                                    </p:set>
                                    <p:animEffect transition="in" filter="wheel(4)">
                                      <p:cBhvr>
                                        <p:cTn id="13" dur="1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348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6"/>
          <p:cNvSpPr txBox="1">
            <a:spLocks noChangeArrowheads="1"/>
          </p:cNvSpPr>
          <p:nvPr/>
        </p:nvSpPr>
        <p:spPr bwMode="auto">
          <a:xfrm>
            <a:off x="266699" y="838200"/>
            <a:ext cx="8610600" cy="1815882"/>
          </a:xfrm>
          <a:prstGeom prst="rect">
            <a:avLst/>
          </a:prstGeom>
          <a:noFill/>
          <a:ln w="9525">
            <a:noFill/>
            <a:miter lim="800000"/>
            <a:headEnd/>
            <a:tailEnd/>
          </a:ln>
        </p:spPr>
        <p:txBody>
          <a:bodyPr wrap="square">
            <a:spAutoFit/>
          </a:bodyPr>
          <a:lstStyle/>
          <a:p>
            <a:pPr eaLnBrk="1" hangingPunct="1">
              <a:spcBef>
                <a:spcPct val="50000"/>
              </a:spcBef>
            </a:pPr>
            <a:r>
              <a:rPr lang="en-US" sz="3200" b="0">
                <a:solidFill>
                  <a:srgbClr val="FF3300"/>
                </a:solidFill>
                <a:latin typeface="Times New Roman" panose="02020603050405020304" pitchFamily="18" charset="0"/>
                <a:cs typeface="Times New Roman" panose="02020603050405020304" pitchFamily="18" charset="0"/>
              </a:rPr>
              <a:t>1-Theo em, việc vẽ bản đồ và ban hành bộ luật Hồng Đức  có tác dụng gì?</a:t>
            </a:r>
          </a:p>
          <a:p>
            <a:pPr eaLnBrk="1" hangingPunct="1">
              <a:spcBef>
                <a:spcPct val="50000"/>
              </a:spcBef>
            </a:pPr>
            <a:r>
              <a:rPr lang="en-US" sz="3200" b="0">
                <a:solidFill>
                  <a:srgbClr val="FF3300"/>
                </a:solidFill>
                <a:latin typeface="Times New Roman" panose="02020603050405020304" pitchFamily="18" charset="0"/>
                <a:cs typeface="Times New Roman" panose="02020603050405020304" pitchFamily="18" charset="0"/>
              </a:rPr>
              <a:t>2-Nêu những điểm tiến bộ của Bộ </a:t>
            </a:r>
            <a:r>
              <a:rPr lang="en-US" sz="3200" b="0" smtClean="0">
                <a:solidFill>
                  <a:srgbClr val="FF3300"/>
                </a:solidFill>
                <a:latin typeface="Times New Roman" panose="02020603050405020304" pitchFamily="18" charset="0"/>
                <a:cs typeface="Times New Roman" panose="02020603050405020304" pitchFamily="18" charset="0"/>
              </a:rPr>
              <a:t>luật Hồng </a:t>
            </a:r>
            <a:r>
              <a:rPr lang="en-US" sz="3200" b="0">
                <a:solidFill>
                  <a:srgbClr val="FF3300"/>
                </a:solidFill>
                <a:latin typeface="Times New Roman" panose="02020603050405020304" pitchFamily="18" charset="0"/>
                <a:cs typeface="Times New Roman" panose="02020603050405020304" pitchFamily="18" charset="0"/>
              </a:rPr>
              <a:t>Đức?</a:t>
            </a:r>
          </a:p>
        </p:txBody>
      </p:sp>
      <p:sp>
        <p:nvSpPr>
          <p:cNvPr id="4" name="Rectangle 6"/>
          <p:cNvSpPr>
            <a:spLocks noChangeArrowheads="1"/>
          </p:cNvSpPr>
          <p:nvPr/>
        </p:nvSpPr>
        <p:spPr bwMode="auto">
          <a:xfrm>
            <a:off x="166687" y="3048000"/>
            <a:ext cx="8810625" cy="3046988"/>
          </a:xfrm>
          <a:prstGeom prst="rect">
            <a:avLst/>
          </a:prstGeom>
          <a:noFill/>
          <a:ln w="9525">
            <a:solidFill>
              <a:srgbClr val="FFFFFF"/>
            </a:solidFill>
            <a:miter lim="800000"/>
            <a:headEnd/>
            <a:tailEnd/>
          </a:ln>
        </p:spPr>
        <p:txBody>
          <a:bodyPr wrap="square">
            <a:spAutoFit/>
          </a:bodyPr>
          <a:lstStyle/>
          <a:p>
            <a:pPr eaLnBrk="1" hangingPunct="1"/>
            <a:r>
              <a:rPr lang="en-US" sz="3200">
                <a:solidFill>
                  <a:srgbClr val="0000FF"/>
                </a:solidFill>
                <a:latin typeface="Times New Roman" panose="02020603050405020304" pitchFamily="18" charset="0"/>
                <a:cs typeface="Times New Roman" panose="02020603050405020304" pitchFamily="18" charset="0"/>
              </a:rPr>
              <a:t>1-Việc vẽ bản đồ và ban hành Bộ luật Hồng Đức có tác dụng giúp vua Lê cai quản đất nước, phát triển kinh tế và ổn định xã hội.</a:t>
            </a:r>
          </a:p>
          <a:p>
            <a:pPr eaLnBrk="1" hangingPunct="1"/>
            <a:r>
              <a:rPr lang="en-US" sz="3200">
                <a:solidFill>
                  <a:srgbClr val="0000FF"/>
                </a:solidFill>
                <a:latin typeface="Times New Roman" panose="02020603050405020304" pitchFamily="18" charset="0"/>
                <a:cs typeface="Times New Roman" panose="02020603050405020304" pitchFamily="18" charset="0"/>
              </a:rPr>
              <a:t>2-Bộ luật Hồng Đức đề cao ý thức bảo vệ độc lập dân tộc, toàn vẹn lãnh thổ và phần nào tôn trọng quyền lợi và địa vị của người phụ nữ.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Scale>
                                      <p:cBhvr>
                                        <p:cTn id="7" dur="1000" decel="50000" fill="hold">
                                          <p:stCondLst>
                                            <p:cond delay="0"/>
                                          </p:stCondLst>
                                        </p:cTn>
                                        <p:tgtEl>
                                          <p:spTgt spid="368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870"/>
                                        </p:tgtEl>
                                        <p:attrNameLst>
                                          <p:attrName>ppt_x</p:attrName>
                                          <p:attrName>ppt_y</p:attrName>
                                        </p:attrNameLst>
                                      </p:cBhvr>
                                    </p:animMotion>
                                    <p:animEffect transition="in" filter="fade">
                                      <p:cBhvr>
                                        <p:cTn id="9" dur="1000"/>
                                        <p:tgtEl>
                                          <p:spTgt spid="36870"/>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7"/>
          <p:cNvSpPr>
            <a:spLocks noChangeArrowheads="1" noChangeShapeType="1" noTextEdit="1"/>
          </p:cNvSpPr>
          <p:nvPr/>
        </p:nvSpPr>
        <p:spPr bwMode="auto">
          <a:xfrm>
            <a:off x="2209800" y="457200"/>
            <a:ext cx="3581400" cy="609600"/>
          </a:xfrm>
          <a:prstGeom prst="rect">
            <a:avLst/>
          </a:prstGeom>
        </p:spPr>
        <p:txBody>
          <a:bodyPr wrap="none" fromWordArt="1">
            <a:prstTxWarp prst="textWave1">
              <a:avLst>
                <a:gd name="adj1" fmla="val 13005"/>
                <a:gd name="adj2" fmla="val 0"/>
              </a:avLst>
            </a:prstTxWarp>
          </a:bodyPr>
          <a:lstStyle/>
          <a:p>
            <a:pPr algn="ctr"/>
            <a:r>
              <a:rPr lang="en-US" sz="3600" kern="10" normalizeH="1">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GHI NHỚ</a:t>
            </a:r>
          </a:p>
        </p:txBody>
      </p:sp>
      <p:sp>
        <p:nvSpPr>
          <p:cNvPr id="2" name="Rounded Rectangle 1"/>
          <p:cNvSpPr/>
          <p:nvPr/>
        </p:nvSpPr>
        <p:spPr bwMode="auto">
          <a:xfrm>
            <a:off x="123825" y="1185922"/>
            <a:ext cx="8839200" cy="3200400"/>
          </a:xfrm>
          <a:prstGeom prst="roundRect">
            <a:avLst>
              <a:gd name="adj" fmla="val 21131"/>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smtClean="0">
              <a:ln>
                <a:noFill/>
              </a:ln>
              <a:solidFill>
                <a:schemeClr val="tx2"/>
              </a:solidFill>
              <a:effectLst/>
              <a:latin typeface=".VnTime" pitchFamily="34" charset="0"/>
            </a:endParaRPr>
          </a:p>
        </p:txBody>
      </p:sp>
      <p:sp>
        <p:nvSpPr>
          <p:cNvPr id="5" name="Text Box 8"/>
          <p:cNvSpPr txBox="1">
            <a:spLocks noChangeArrowheads="1"/>
          </p:cNvSpPr>
          <p:nvPr/>
        </p:nvSpPr>
        <p:spPr bwMode="auto">
          <a:xfrm>
            <a:off x="304800" y="1524000"/>
            <a:ext cx="8610600" cy="2862322"/>
          </a:xfrm>
          <a:prstGeom prst="rect">
            <a:avLst/>
          </a:prstGeom>
          <a:noFill/>
          <a:ln w="9525">
            <a:noFill/>
            <a:miter lim="800000"/>
            <a:headEnd/>
            <a:tailEnd/>
          </a:ln>
        </p:spPr>
        <p:txBody>
          <a:bodyPr wrap="square">
            <a:spAutoFit/>
          </a:bodyPr>
          <a:lstStyle/>
          <a:p>
            <a:pPr eaLnBrk="1" hangingPunct="1">
              <a:spcBef>
                <a:spcPct val="50000"/>
              </a:spcBef>
            </a:pPr>
            <a:r>
              <a:rPr lang="en-US" sz="3600">
                <a:latin typeface="HP001 5 hàng" panose="020B0603050302020204" pitchFamily="34" charset="-93"/>
                <a:cs typeface="Times New Roman" panose="02020603050405020304" pitchFamily="18" charset="0"/>
              </a:rPr>
              <a:t>Thời Hậu Lê, việc tổ chức quản lí đất nước rất chặt chẽ. Lê Thánh Tông đã cho vẽ bản đồ và soạn bộ luật Hồng đức để bảo vệ chủ quyền của dân tộc và trật tự xã hội.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304800" y="457200"/>
            <a:ext cx="8839200" cy="2057400"/>
          </a:xfrm>
        </p:spPr>
        <p:txBody>
          <a:bodyPr/>
          <a:lstStyle/>
          <a:p>
            <a:pPr algn="l" eaLnBrk="1" hangingPunct="1"/>
            <a:r>
              <a:rPr lang="en-US" sz="3200" b="1" i="1" smtClean="0">
                <a:solidFill>
                  <a:schemeClr val="tx1"/>
                </a:solidFill>
                <a:latin typeface="Times New Roman" panose="02020603050405020304" pitchFamily="18" charset="0"/>
                <a:cs typeface="Times New Roman" panose="02020603050405020304" pitchFamily="18" charset="0"/>
              </a:rPr>
              <a:t>Ngày nay để tỏ lòng nhớ ơn vua, nhân dân ta đã làm những việc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ppt_x</p:attrName>
                                        </p:attrNameLst>
                                      </p:cBhvr>
                                      <p:tavLst>
                                        <p:tav tm="0">
                                          <p:val>
                                            <p:strVal val="#ppt_x-.2"/>
                                          </p:val>
                                        </p:tav>
                                        <p:tav tm="100000">
                                          <p:val>
                                            <p:strVal val="#ppt_x"/>
                                          </p:val>
                                        </p:tav>
                                      </p:tavLst>
                                    </p:anim>
                                    <p:anim calcmode="lin" valueType="num">
                                      <p:cBhvr>
                                        <p:cTn id="8" dur="1000" fill="hold"/>
                                        <p:tgtEl>
                                          <p:spTgt spid="430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DUC_0143"/>
          <p:cNvPicPr>
            <a:picLocks noChangeAspect="1" noChangeArrowheads="1"/>
          </p:cNvPicPr>
          <p:nvPr/>
        </p:nvPicPr>
        <p:blipFill>
          <a:blip r:embed="rId2"/>
          <a:srcRect/>
          <a:stretch>
            <a:fillRect/>
          </a:stretch>
        </p:blipFill>
        <p:spPr bwMode="auto">
          <a:xfrm>
            <a:off x="457200" y="533400"/>
            <a:ext cx="8153400" cy="5334000"/>
          </a:xfrm>
          <a:prstGeom prst="rect">
            <a:avLst/>
          </a:prstGeom>
          <a:noFill/>
          <a:ln w="9525">
            <a:noFill/>
            <a:miter lim="800000"/>
            <a:headEnd/>
            <a:tailEnd/>
          </a:ln>
        </p:spPr>
      </p:pic>
      <p:sp>
        <p:nvSpPr>
          <p:cNvPr id="91141" name="Text Box 5"/>
          <p:cNvSpPr txBox="1">
            <a:spLocks noChangeArrowheads="1"/>
          </p:cNvSpPr>
          <p:nvPr/>
        </p:nvSpPr>
        <p:spPr bwMode="auto">
          <a:xfrm>
            <a:off x="0" y="5943600"/>
            <a:ext cx="9144000" cy="584775"/>
          </a:xfrm>
          <a:prstGeom prst="rect">
            <a:avLst/>
          </a:prstGeom>
          <a:noFill/>
          <a:ln w="9525">
            <a:solidFill>
              <a:srgbClr val="FFFFFF"/>
            </a:solidFill>
            <a:miter lim="800000"/>
            <a:headEnd/>
            <a:tailEnd/>
          </a:ln>
        </p:spPr>
        <p:txBody>
          <a:bodyPr>
            <a:spAutoFit/>
          </a:bodyPr>
          <a:lstStyle/>
          <a:p>
            <a:pPr eaLnBrk="1" hangingPunct="1">
              <a:spcBef>
                <a:spcPct val="50000"/>
              </a:spcBef>
            </a:pPr>
            <a:r>
              <a:rPr lang="en-US" sz="3200">
                <a:latin typeface="Times New Roman" panose="02020603050405020304" pitchFamily="18" charset="0"/>
                <a:cs typeface="Times New Roman" panose="02020603050405020304" pitchFamily="18" charset="0"/>
              </a:rPr>
              <a:t>   </a:t>
            </a:r>
            <a:r>
              <a:rPr lang="en-US" sz="3200" i="1">
                <a:solidFill>
                  <a:srgbClr val="FF0066"/>
                </a:solidFill>
                <a:latin typeface="Times New Roman" panose="02020603050405020304" pitchFamily="18" charset="0"/>
                <a:cs typeface="Times New Roman" panose="02020603050405020304" pitchFamily="18" charset="0"/>
              </a:rPr>
              <a:t>Đền thờ vua Lê còn gọi là Thái miếu nhà Hậu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additive="base">
                                        <p:cTn id="7" dur="500" fill="hold"/>
                                        <p:tgtEl>
                                          <p:spTgt spid="91140"/>
                                        </p:tgtEl>
                                        <p:attrNameLst>
                                          <p:attrName>ppt_x</p:attrName>
                                        </p:attrNameLst>
                                      </p:cBhvr>
                                      <p:tavLst>
                                        <p:tav tm="0">
                                          <p:val>
                                            <p:strVal val="#ppt_x"/>
                                          </p:val>
                                        </p:tav>
                                        <p:tav tm="100000">
                                          <p:val>
                                            <p:strVal val="#ppt_x"/>
                                          </p:val>
                                        </p:tav>
                                      </p:tavLst>
                                    </p:anim>
                                    <p:anim calcmode="lin" valueType="num">
                                      <p:cBhvr additive="base">
                                        <p:cTn id="8" dur="500" fill="hold"/>
                                        <p:tgtEl>
                                          <p:spTgt spid="911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41"/>
                                        </p:tgtEl>
                                        <p:attrNameLst>
                                          <p:attrName>style.visibility</p:attrName>
                                        </p:attrNameLst>
                                      </p:cBhvr>
                                      <p:to>
                                        <p:strVal val="visible"/>
                                      </p:to>
                                    </p:set>
                                    <p:anim calcmode="lin" valueType="num">
                                      <p:cBhvr additive="base">
                                        <p:cTn id="13" dur="500" fill="hold"/>
                                        <p:tgtEl>
                                          <p:spTgt spid="91141"/>
                                        </p:tgtEl>
                                        <p:attrNameLst>
                                          <p:attrName>ppt_x</p:attrName>
                                        </p:attrNameLst>
                                      </p:cBhvr>
                                      <p:tavLst>
                                        <p:tav tm="0">
                                          <p:val>
                                            <p:strVal val="#ppt_x"/>
                                          </p:val>
                                        </p:tav>
                                        <p:tav tm="100000">
                                          <p:val>
                                            <p:strVal val="#ppt_x"/>
                                          </p:val>
                                        </p:tav>
                                      </p:tavLst>
                                    </p:anim>
                                    <p:anim calcmode="lin" valueType="num">
                                      <p:cBhvr additive="base">
                                        <p:cTn id="14" dur="500" fill="hold"/>
                                        <p:tgtEl>
                                          <p:spTgt spid="91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leloi2"/>
          <p:cNvPicPr>
            <a:picLocks noChangeAspect="1" noChangeArrowheads="1"/>
          </p:cNvPicPr>
          <p:nvPr/>
        </p:nvPicPr>
        <p:blipFill>
          <a:blip r:embed="rId2"/>
          <a:srcRect/>
          <a:stretch>
            <a:fillRect/>
          </a:stretch>
        </p:blipFill>
        <p:spPr bwMode="auto">
          <a:xfrm>
            <a:off x="0" y="0"/>
            <a:ext cx="3810000" cy="3251200"/>
          </a:xfrm>
          <a:prstGeom prst="rect">
            <a:avLst/>
          </a:prstGeom>
          <a:noFill/>
          <a:ln w="9525">
            <a:noFill/>
            <a:miter lim="800000"/>
            <a:headEnd/>
            <a:tailEnd/>
          </a:ln>
        </p:spPr>
      </p:pic>
      <p:pic>
        <p:nvPicPr>
          <p:cNvPr id="90117" name="Picture 5" descr="leloi3"/>
          <p:cNvPicPr>
            <a:picLocks noChangeAspect="1" noChangeArrowheads="1"/>
          </p:cNvPicPr>
          <p:nvPr/>
        </p:nvPicPr>
        <p:blipFill>
          <a:blip r:embed="rId3"/>
          <a:srcRect/>
          <a:stretch>
            <a:fillRect/>
          </a:stretch>
        </p:blipFill>
        <p:spPr bwMode="auto">
          <a:xfrm>
            <a:off x="4343400" y="0"/>
            <a:ext cx="4483100" cy="3276600"/>
          </a:xfrm>
          <a:prstGeom prst="rect">
            <a:avLst/>
          </a:prstGeom>
          <a:noFill/>
          <a:ln w="9525">
            <a:noFill/>
            <a:miter lim="800000"/>
            <a:headEnd/>
            <a:tailEnd/>
          </a:ln>
        </p:spPr>
      </p:pic>
      <p:pic>
        <p:nvPicPr>
          <p:cNvPr id="90118" name="Picture 6" descr="2008921175347_lk"/>
          <p:cNvPicPr>
            <a:picLocks noChangeAspect="1" noChangeArrowheads="1"/>
          </p:cNvPicPr>
          <p:nvPr/>
        </p:nvPicPr>
        <p:blipFill>
          <a:blip r:embed="rId4"/>
          <a:srcRect/>
          <a:stretch>
            <a:fillRect/>
          </a:stretch>
        </p:blipFill>
        <p:spPr bwMode="auto">
          <a:xfrm>
            <a:off x="304800" y="3505200"/>
            <a:ext cx="3733800" cy="2971800"/>
          </a:xfrm>
          <a:prstGeom prst="rect">
            <a:avLst/>
          </a:prstGeom>
          <a:noFill/>
          <a:ln w="9525">
            <a:noFill/>
            <a:miter lim="800000"/>
            <a:headEnd/>
            <a:tailEnd/>
          </a:ln>
        </p:spPr>
      </p:pic>
      <p:pic>
        <p:nvPicPr>
          <p:cNvPr id="90120" name="Picture 8" descr="lamkinh"/>
          <p:cNvPicPr>
            <a:picLocks noChangeAspect="1" noChangeArrowheads="1"/>
          </p:cNvPicPr>
          <p:nvPr/>
        </p:nvPicPr>
        <p:blipFill>
          <a:blip r:embed="rId5"/>
          <a:srcRect/>
          <a:stretch>
            <a:fillRect/>
          </a:stretch>
        </p:blipFill>
        <p:spPr bwMode="auto">
          <a:xfrm>
            <a:off x="4495800" y="3657600"/>
            <a:ext cx="41148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500" fill="hold"/>
                                        <p:tgtEl>
                                          <p:spTgt spid="90116"/>
                                        </p:tgtEl>
                                        <p:attrNameLst>
                                          <p:attrName>ppt_x</p:attrName>
                                        </p:attrNameLst>
                                      </p:cBhvr>
                                      <p:tavLst>
                                        <p:tav tm="0">
                                          <p:val>
                                            <p:strVal val="#ppt_x"/>
                                          </p:val>
                                        </p:tav>
                                        <p:tav tm="100000">
                                          <p:val>
                                            <p:strVal val="#ppt_x"/>
                                          </p:val>
                                        </p:tav>
                                      </p:tavLst>
                                    </p:anim>
                                    <p:anim calcmode="lin" valueType="num">
                                      <p:cBhvr additive="base">
                                        <p:cTn id="8"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117"/>
                                        </p:tgtEl>
                                        <p:attrNameLst>
                                          <p:attrName>style.visibility</p:attrName>
                                        </p:attrNameLst>
                                      </p:cBhvr>
                                      <p:to>
                                        <p:strVal val="visible"/>
                                      </p:to>
                                    </p:set>
                                    <p:anim calcmode="lin" valueType="num">
                                      <p:cBhvr additive="base">
                                        <p:cTn id="13" dur="500" fill="hold"/>
                                        <p:tgtEl>
                                          <p:spTgt spid="90117"/>
                                        </p:tgtEl>
                                        <p:attrNameLst>
                                          <p:attrName>ppt_x</p:attrName>
                                        </p:attrNameLst>
                                      </p:cBhvr>
                                      <p:tavLst>
                                        <p:tav tm="0">
                                          <p:val>
                                            <p:strVal val="#ppt_x"/>
                                          </p:val>
                                        </p:tav>
                                        <p:tav tm="100000">
                                          <p:val>
                                            <p:strVal val="#ppt_x"/>
                                          </p:val>
                                        </p:tav>
                                      </p:tavLst>
                                    </p:anim>
                                    <p:anim calcmode="lin" valueType="num">
                                      <p:cBhvr additive="base">
                                        <p:cTn id="14" dur="500" fill="hold"/>
                                        <p:tgtEl>
                                          <p:spTgt spid="901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0118"/>
                                        </p:tgtEl>
                                        <p:attrNameLst>
                                          <p:attrName>style.visibility</p:attrName>
                                        </p:attrNameLst>
                                      </p:cBhvr>
                                      <p:to>
                                        <p:strVal val="visible"/>
                                      </p:to>
                                    </p:set>
                                    <p:anim calcmode="lin" valueType="num">
                                      <p:cBhvr additive="base">
                                        <p:cTn id="19" dur="500" fill="hold"/>
                                        <p:tgtEl>
                                          <p:spTgt spid="90118"/>
                                        </p:tgtEl>
                                        <p:attrNameLst>
                                          <p:attrName>ppt_x</p:attrName>
                                        </p:attrNameLst>
                                      </p:cBhvr>
                                      <p:tavLst>
                                        <p:tav tm="0">
                                          <p:val>
                                            <p:strVal val="#ppt_x"/>
                                          </p:val>
                                        </p:tav>
                                        <p:tav tm="100000">
                                          <p:val>
                                            <p:strVal val="#ppt_x"/>
                                          </p:val>
                                        </p:tav>
                                      </p:tavLst>
                                    </p:anim>
                                    <p:anim calcmode="lin" valueType="num">
                                      <p:cBhvr additive="base">
                                        <p:cTn id="20" dur="500" fill="hold"/>
                                        <p:tgtEl>
                                          <p:spTgt spid="9011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0120"/>
                                        </p:tgtEl>
                                        <p:attrNameLst>
                                          <p:attrName>style.visibility</p:attrName>
                                        </p:attrNameLst>
                                      </p:cBhvr>
                                      <p:to>
                                        <p:strVal val="visible"/>
                                      </p:to>
                                    </p:set>
                                    <p:anim calcmode="lin" valueType="num">
                                      <p:cBhvr additive="base">
                                        <p:cTn id="25" dur="500" fill="hold"/>
                                        <p:tgtEl>
                                          <p:spTgt spid="90120"/>
                                        </p:tgtEl>
                                        <p:attrNameLst>
                                          <p:attrName>ppt_x</p:attrName>
                                        </p:attrNameLst>
                                      </p:cBhvr>
                                      <p:tavLst>
                                        <p:tav tm="0">
                                          <p:val>
                                            <p:strVal val="#ppt_x"/>
                                          </p:val>
                                        </p:tav>
                                        <p:tav tm="100000">
                                          <p:val>
                                            <p:strVal val="#ppt_x"/>
                                          </p:val>
                                        </p:tav>
                                      </p:tavLst>
                                    </p:anim>
                                    <p:anim calcmode="lin" valueType="num">
                                      <p:cBhvr additive="base">
                                        <p:cTn id="26" dur="500" fill="hold"/>
                                        <p:tgtEl>
                                          <p:spTgt spid="90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hinh 2"/>
          <p:cNvPicPr>
            <a:picLocks noChangeAspect="1" noChangeArrowheads="1"/>
          </p:cNvPicPr>
          <p:nvPr/>
        </p:nvPicPr>
        <p:blipFill>
          <a:blip r:embed="rId2"/>
          <a:srcRect/>
          <a:stretch>
            <a:fillRect/>
          </a:stretch>
        </p:blipFill>
        <p:spPr bwMode="auto">
          <a:xfrm>
            <a:off x="1447800" y="0"/>
            <a:ext cx="6858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wedge">
                                      <p:cBhvr>
                                        <p:cTn id="7" dur="1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450px-Le_Loi_statue"/>
          <p:cNvPicPr>
            <a:picLocks noChangeAspect="1" noChangeArrowheads="1"/>
          </p:cNvPicPr>
          <p:nvPr/>
        </p:nvPicPr>
        <p:blipFill>
          <a:blip r:embed="rId2"/>
          <a:srcRect/>
          <a:stretch>
            <a:fillRect/>
          </a:stretch>
        </p:blipFill>
        <p:spPr bwMode="auto">
          <a:xfrm>
            <a:off x="2438400" y="0"/>
            <a:ext cx="4800600" cy="6172200"/>
          </a:xfrm>
          <a:prstGeom prst="rect">
            <a:avLst/>
          </a:prstGeom>
          <a:noFill/>
          <a:ln w="9525">
            <a:noFill/>
            <a:miter lim="800000"/>
            <a:headEnd/>
            <a:tailEnd/>
          </a:ln>
        </p:spPr>
      </p:pic>
      <p:sp>
        <p:nvSpPr>
          <p:cNvPr id="33795" name="Text Box 6"/>
          <p:cNvSpPr txBox="1">
            <a:spLocks noChangeArrowheads="1"/>
          </p:cNvSpPr>
          <p:nvPr/>
        </p:nvSpPr>
        <p:spPr bwMode="auto">
          <a:xfrm>
            <a:off x="838200" y="6172200"/>
            <a:ext cx="7391400" cy="708025"/>
          </a:xfrm>
          <a:prstGeom prst="rect">
            <a:avLst/>
          </a:prstGeom>
          <a:noFill/>
          <a:ln w="9525">
            <a:noFill/>
            <a:miter lim="800000"/>
            <a:headEnd/>
            <a:tailEnd/>
          </a:ln>
        </p:spPr>
        <p:txBody>
          <a:bodyPr>
            <a:spAutoFit/>
          </a:bodyPr>
          <a:lstStyle/>
          <a:p>
            <a:pPr eaLnBrk="1" hangingPunct="1">
              <a:spcBef>
                <a:spcPct val="50000"/>
              </a:spcBef>
            </a:pPr>
            <a:r>
              <a:rPr lang="en-US" sz="2000" b="0">
                <a:latin typeface="Arial" charset="0"/>
              </a:rPr>
              <a:t>   </a:t>
            </a:r>
            <a:r>
              <a:rPr lang="en-US" sz="2000" b="0">
                <a:solidFill>
                  <a:srgbClr val="CC3300"/>
                </a:solidFill>
                <a:latin typeface="Arial" charset="0"/>
              </a:rPr>
              <a:t>T</a:t>
            </a:r>
            <a:r>
              <a:rPr lang="vi-VN" sz="2000" b="0">
                <a:solidFill>
                  <a:srgbClr val="CC3300"/>
                </a:solidFill>
                <a:latin typeface="Arial" charset="0"/>
              </a:rPr>
              <a:t>ư</a:t>
            </a:r>
            <a:r>
              <a:rPr lang="en-US" sz="2000" b="0">
                <a:solidFill>
                  <a:srgbClr val="CC3300"/>
                </a:solidFill>
                <a:latin typeface="Arial" charset="0"/>
              </a:rPr>
              <a:t>ợng </a:t>
            </a:r>
            <a:r>
              <a:rPr lang="vi-VN" sz="2000" b="0">
                <a:solidFill>
                  <a:srgbClr val="CC3300"/>
                </a:solidFill>
                <a:latin typeface="Arial" charset="0"/>
              </a:rPr>
              <a:t>đ</a:t>
            </a:r>
            <a:r>
              <a:rPr lang="en-US" sz="2000" b="0">
                <a:solidFill>
                  <a:srgbClr val="CC3300"/>
                </a:solidFill>
                <a:latin typeface="Arial" charset="0"/>
              </a:rPr>
              <a:t>ài vua Lý Thái Tổ tr</a:t>
            </a:r>
            <a:r>
              <a:rPr lang="vi-VN" sz="2000" b="0">
                <a:solidFill>
                  <a:srgbClr val="CC3300"/>
                </a:solidFill>
                <a:latin typeface="Arial" charset="0"/>
              </a:rPr>
              <a:t>ư</a:t>
            </a:r>
            <a:r>
              <a:rPr lang="en-US" sz="2000" b="0">
                <a:solidFill>
                  <a:srgbClr val="CC3300"/>
                </a:solidFill>
                <a:latin typeface="Arial" charset="0"/>
              </a:rPr>
              <a:t>ớc trụ sở UBND thành phố Thanh Hóa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200" y="609600"/>
            <a:ext cx="9144000" cy="708025"/>
          </a:xfrm>
          <a:prstGeom prst="rect">
            <a:avLst/>
          </a:prstGeom>
          <a:noFill/>
          <a:ln w="9525">
            <a:noFill/>
            <a:miter lim="800000"/>
            <a:headEnd/>
            <a:tailEnd/>
          </a:ln>
        </p:spPr>
        <p:txBody>
          <a:bodyPr>
            <a:spAutoFit/>
          </a:bodyPr>
          <a:lstStyle/>
          <a:p>
            <a:pPr algn="ctr" eaLnBrk="1" hangingPunct="1">
              <a:spcBef>
                <a:spcPct val="50000"/>
              </a:spcBef>
            </a:pPr>
            <a:r>
              <a:rPr lang="en-US" sz="4000">
                <a:solidFill>
                  <a:srgbClr val="000066"/>
                </a:solidFill>
                <a:latin typeface="Arial" charset="0"/>
              </a:rPr>
              <a:t>Chúc các em chăm ngoan học giỏi</a:t>
            </a:r>
          </a:p>
        </p:txBody>
      </p:sp>
      <p:pic>
        <p:nvPicPr>
          <p:cNvPr id="59398" name="Picture 6" descr="Flowers-70 Ng Chi Thanh (34)"/>
          <p:cNvPicPr>
            <a:picLocks noChangeAspect="1" noChangeArrowheads="1"/>
          </p:cNvPicPr>
          <p:nvPr/>
        </p:nvPicPr>
        <p:blipFill>
          <a:blip r:embed="rId2"/>
          <a:srcRect/>
          <a:stretch>
            <a:fillRect/>
          </a:stretch>
        </p:blipFill>
        <p:spPr bwMode="auto">
          <a:xfrm>
            <a:off x="1219200" y="1524000"/>
            <a:ext cx="5943600" cy="4457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93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a:xfrm>
            <a:off x="228600" y="228600"/>
            <a:ext cx="8229600" cy="639762"/>
          </a:xfrm>
        </p:spPr>
        <p:txBody>
          <a:bodyPr/>
          <a:lstStyle/>
          <a:p>
            <a:pPr eaLnBrk="1" hangingPunct="1"/>
            <a:r>
              <a:rPr lang="en-US" sz="3600" smtClean="0">
                <a:solidFill>
                  <a:schemeClr val="accent2"/>
                </a:solidFill>
              </a:rPr>
              <a:t>I/ Nhà Hậu Lê được thành lập</a:t>
            </a:r>
          </a:p>
        </p:txBody>
      </p:sp>
      <p:sp>
        <p:nvSpPr>
          <p:cNvPr id="4104" name="Rectangle 8"/>
          <p:cNvSpPr>
            <a:spLocks noGrp="1" noChangeArrowheads="1"/>
          </p:cNvSpPr>
          <p:nvPr>
            <p:ph type="body" idx="1"/>
          </p:nvPr>
        </p:nvSpPr>
        <p:spPr>
          <a:xfrm>
            <a:off x="247650" y="1330895"/>
            <a:ext cx="8743950" cy="838200"/>
          </a:xfrm>
        </p:spPr>
        <p:txBody>
          <a:bodyPr/>
          <a:lstStyle/>
          <a:p>
            <a:pPr eaLnBrk="1" hangingPunct="1">
              <a:lnSpc>
                <a:spcPct val="80000"/>
              </a:lnSpc>
              <a:buFontTx/>
              <a:buNone/>
            </a:pPr>
            <a:r>
              <a:rPr lang="en-US" smtClean="0">
                <a:solidFill>
                  <a:srgbClr val="FF3300"/>
                </a:solidFill>
                <a:latin typeface="Times New Roman" panose="02020603050405020304" pitchFamily="18" charset="0"/>
                <a:cs typeface="Times New Roman" panose="02020603050405020304" pitchFamily="18" charset="0"/>
              </a:rPr>
              <a:t>+ Nhà Hậu Lê ra đời vào thời gian nào ? Ai là người thành lập?</a:t>
            </a:r>
          </a:p>
        </p:txBody>
      </p:sp>
      <p:sp>
        <p:nvSpPr>
          <p:cNvPr id="4106" name="Text Box 10"/>
          <p:cNvSpPr txBox="1">
            <a:spLocks noChangeArrowheads="1"/>
          </p:cNvSpPr>
          <p:nvPr/>
        </p:nvSpPr>
        <p:spPr bwMode="auto">
          <a:xfrm>
            <a:off x="323850" y="2286000"/>
            <a:ext cx="8305800" cy="1077218"/>
          </a:xfrm>
          <a:prstGeom prst="rect">
            <a:avLst/>
          </a:prstGeom>
          <a:noFill/>
          <a:ln w="9525">
            <a:noFill/>
            <a:miter lim="800000"/>
            <a:headEnd/>
            <a:tailEnd/>
          </a:ln>
        </p:spPr>
        <p:txBody>
          <a:bodyPr>
            <a:spAutoFit/>
          </a:bodyPr>
          <a:lstStyle/>
          <a:p>
            <a:pPr eaLnBrk="1" hangingPunct="1">
              <a:spcBef>
                <a:spcPct val="50000"/>
              </a:spcBef>
            </a:pPr>
            <a:r>
              <a:rPr lang="en-US" sz="3200" b="0">
                <a:solidFill>
                  <a:schemeClr val="accent2"/>
                </a:solidFill>
                <a:latin typeface="Times New Roman" panose="02020603050405020304" pitchFamily="18" charset="0"/>
                <a:cs typeface="Times New Roman" panose="02020603050405020304" pitchFamily="18" charset="0"/>
              </a:rPr>
              <a:t>- Nhà Hậu Lê ra đời vào thời gian : năm 1428. Lê Lợi là người thành lập ra Nhà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animEffect transition="in" filter="wedge">
                                      <p:cBhvr>
                                        <p:cTn id="7" dur="1000"/>
                                        <p:tgtEl>
                                          <p:spTgt spid="41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wheel(4)">
                                      <p:cBhvr>
                                        <p:cTn id="12"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build="p"/>
      <p:bldP spid="41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141413" y="228600"/>
            <a:ext cx="6862762" cy="641350"/>
          </a:xfrm>
          <a:prstGeom prst="rect">
            <a:avLst/>
          </a:prstGeom>
          <a:noFill/>
          <a:ln w="9525">
            <a:noFill/>
            <a:miter lim="800000"/>
            <a:headEnd/>
            <a:tailEnd/>
          </a:ln>
        </p:spPr>
        <p:txBody>
          <a:bodyPr>
            <a:spAutoFit/>
          </a:bodyPr>
          <a:lstStyle/>
          <a:p>
            <a:pPr algn="ctr" eaLnBrk="1" hangingPunct="1"/>
            <a:r>
              <a:rPr lang="en-US" sz="3600" b="0">
                <a:solidFill>
                  <a:schemeClr val="accent2"/>
                </a:solidFill>
                <a:latin typeface="Arial" charset="0"/>
              </a:rPr>
              <a:t>I/ Nhà Hậu Lê được thành lập</a:t>
            </a:r>
          </a:p>
        </p:txBody>
      </p:sp>
      <p:sp>
        <p:nvSpPr>
          <p:cNvPr id="8197" name="Text Box 5"/>
          <p:cNvSpPr txBox="1">
            <a:spLocks noChangeArrowheads="1"/>
          </p:cNvSpPr>
          <p:nvPr/>
        </p:nvSpPr>
        <p:spPr bwMode="auto">
          <a:xfrm>
            <a:off x="347662" y="1034157"/>
            <a:ext cx="8796338" cy="1077218"/>
          </a:xfrm>
          <a:prstGeom prst="rect">
            <a:avLst/>
          </a:prstGeom>
          <a:noFill/>
          <a:ln w="9525">
            <a:noFill/>
            <a:miter lim="800000"/>
            <a:headEnd/>
            <a:tailEnd/>
          </a:ln>
        </p:spPr>
        <p:txBody>
          <a:bodyPr wrap="square">
            <a:spAutoFit/>
          </a:bodyPr>
          <a:lstStyle/>
          <a:p>
            <a:pPr eaLnBrk="1" hangingPunct="1">
              <a:spcBef>
                <a:spcPct val="50000"/>
              </a:spcBef>
            </a:pPr>
            <a:r>
              <a:rPr lang="en-US" sz="3200">
                <a:solidFill>
                  <a:srgbClr val="FF3300"/>
                </a:solidFill>
                <a:latin typeface="Times New Roman" panose="02020603050405020304" pitchFamily="18" charset="0"/>
                <a:cs typeface="Times New Roman" panose="02020603050405020304" pitchFamily="18" charset="0"/>
              </a:rPr>
              <a:t>+ Sau khi lên ngôi Lê Lợi lấy tên nước là gì và đóng đô ở đâu ? </a:t>
            </a:r>
          </a:p>
        </p:txBody>
      </p:sp>
      <p:sp>
        <p:nvSpPr>
          <p:cNvPr id="8198" name="Text Box 6"/>
          <p:cNvSpPr txBox="1">
            <a:spLocks noChangeArrowheads="1"/>
          </p:cNvSpPr>
          <p:nvPr/>
        </p:nvSpPr>
        <p:spPr bwMode="auto">
          <a:xfrm>
            <a:off x="347662" y="2135187"/>
            <a:ext cx="8796338" cy="1077218"/>
          </a:xfrm>
          <a:prstGeom prst="rect">
            <a:avLst/>
          </a:prstGeom>
          <a:noFill/>
          <a:ln w="9525">
            <a:noFill/>
            <a:miter lim="800000"/>
            <a:headEnd/>
            <a:tailEnd/>
          </a:ln>
        </p:spPr>
        <p:txBody>
          <a:bodyPr wrap="square">
            <a:spAutoFit/>
          </a:bodyPr>
          <a:lstStyle/>
          <a:p>
            <a:pPr eaLnBrk="1" hangingPunct="1">
              <a:spcBef>
                <a:spcPct val="50000"/>
              </a:spcBef>
            </a:pPr>
            <a:r>
              <a:rPr lang="en-US" sz="3200" b="0">
                <a:solidFill>
                  <a:schemeClr val="accent2"/>
                </a:solidFill>
                <a:latin typeface="Times New Roman" panose="02020603050405020304" pitchFamily="18" charset="0"/>
                <a:cs typeface="Times New Roman" panose="02020603050405020304" pitchFamily="18" charset="0"/>
              </a:rPr>
              <a:t>- Sau khi lên ngôi Lê Lợi lấy tên nước là Đại Việt và đóng đô ở Thăng Long.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edge">
                                      <p:cBhvr>
                                        <p:cTn id="7" dur="1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wheel(4)">
                                      <p:cBhvr>
                                        <p:cTn id="12"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304800" y="936625"/>
            <a:ext cx="8305800" cy="1752600"/>
          </a:xfrm>
        </p:spPr>
        <p:txBody>
          <a:bodyPr/>
          <a:lstStyle/>
          <a:p>
            <a:pPr algn="l" eaLnBrk="1" hangingPunct="1"/>
            <a:r>
              <a:rPr lang="en-US" sz="3200" b="1" kern="1200">
                <a:solidFill>
                  <a:srgbClr val="FF3300"/>
                </a:solidFill>
                <a:latin typeface="Times New Roman" panose="02020603050405020304" pitchFamily="18" charset="0"/>
                <a:ea typeface="+mn-ea"/>
                <a:cs typeface="Times New Roman" panose="02020603050405020304" pitchFamily="18" charset="0"/>
              </a:rPr>
              <a:t>+ Hãy kể tên một số ông vua đầu tiên của nhà Hậu </a:t>
            </a:r>
            <a:r>
              <a:rPr lang="en-US" sz="3200" b="1" kern="1200" smtClean="0">
                <a:solidFill>
                  <a:srgbClr val="FF3300"/>
                </a:solidFill>
                <a:latin typeface="Times New Roman" panose="02020603050405020304" pitchFamily="18" charset="0"/>
                <a:ea typeface="+mn-ea"/>
                <a:cs typeface="Times New Roman" panose="02020603050405020304" pitchFamily="18" charset="0"/>
              </a:rPr>
              <a:t>Lê?</a:t>
            </a:r>
            <a:endParaRPr lang="en-US" sz="3200" b="1" kern="1200">
              <a:solidFill>
                <a:srgbClr val="FF3300"/>
              </a:solidFill>
              <a:latin typeface="Times New Roman" panose="02020603050405020304" pitchFamily="18" charset="0"/>
              <a:ea typeface="+mn-ea"/>
              <a:cs typeface="Times New Roman" panose="02020603050405020304" pitchFamily="18" charset="0"/>
            </a:endParaRPr>
          </a:p>
        </p:txBody>
      </p:sp>
      <p:sp>
        <p:nvSpPr>
          <p:cNvPr id="10245" name="Rectangle 5"/>
          <p:cNvSpPr>
            <a:spLocks noGrp="1" noChangeArrowheads="1"/>
          </p:cNvSpPr>
          <p:nvPr>
            <p:ph type="subTitle" idx="1"/>
          </p:nvPr>
        </p:nvSpPr>
        <p:spPr>
          <a:xfrm>
            <a:off x="794" y="2362200"/>
            <a:ext cx="9144000" cy="2133600"/>
          </a:xfrm>
        </p:spPr>
        <p:txBody>
          <a:bodyPr/>
          <a:lstStyle/>
          <a:p>
            <a:pPr eaLnBrk="1" hangingPunct="1">
              <a:lnSpc>
                <a:spcPct val="150000"/>
              </a:lnSpc>
            </a:pPr>
            <a:r>
              <a:rPr lang="en-US" kern="1200">
                <a:solidFill>
                  <a:schemeClr val="accent2"/>
                </a:solidFill>
                <a:latin typeface="Times New Roman" panose="02020603050405020304" pitchFamily="18" charset="0"/>
                <a:cs typeface="Times New Roman" panose="02020603050405020304" pitchFamily="18" charset="0"/>
              </a:rPr>
              <a:t>- Tên các ông vua đầu tiên của nhà Hậu Lê là Lê Thái Tổ, Lê Thái Tông, Lê Nhân Tông, Lê Thánh Tông…..</a:t>
            </a:r>
          </a:p>
        </p:txBody>
      </p:sp>
      <p:sp>
        <p:nvSpPr>
          <p:cNvPr id="9220" name="Rectangle 6"/>
          <p:cNvSpPr>
            <a:spLocks noChangeArrowheads="1"/>
          </p:cNvSpPr>
          <p:nvPr/>
        </p:nvSpPr>
        <p:spPr bwMode="auto">
          <a:xfrm>
            <a:off x="1141413" y="304800"/>
            <a:ext cx="6862762" cy="641350"/>
          </a:xfrm>
          <a:prstGeom prst="rect">
            <a:avLst/>
          </a:prstGeom>
          <a:noFill/>
          <a:ln w="9525">
            <a:noFill/>
            <a:miter lim="800000"/>
            <a:headEnd/>
            <a:tailEnd/>
          </a:ln>
        </p:spPr>
        <p:txBody>
          <a:bodyPr>
            <a:spAutoFit/>
          </a:bodyPr>
          <a:lstStyle/>
          <a:p>
            <a:pPr algn="ctr" eaLnBrk="1" hangingPunct="1"/>
            <a:r>
              <a:rPr lang="en-US" sz="3600" b="0">
                <a:solidFill>
                  <a:schemeClr val="accent2"/>
                </a:solidFill>
                <a:latin typeface="Arial" charset="0"/>
              </a:rPr>
              <a:t>I/ Nhà Hậu Lê được thành lập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heel(4)">
                                      <p:cBhvr>
                                        <p:cTn id="7" dur="1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fade">
                                      <p:cBhvr>
                                        <p:cTn id="12" dur="800" decel="100000"/>
                                        <p:tgtEl>
                                          <p:spTgt spid="10245">
                                            <p:txEl>
                                              <p:pRg st="0" end="0"/>
                                            </p:txEl>
                                          </p:spTgt>
                                        </p:tgtEl>
                                      </p:cBhvr>
                                    </p:animEffect>
                                    <p:anim calcmode="lin" valueType="num">
                                      <p:cBhvr>
                                        <p:cTn id="13" dur="800" decel="100000" fill="hold"/>
                                        <p:tgtEl>
                                          <p:spTgt spid="10245">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0245">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0245">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0245">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024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vua Lê Thánh Tông"/>
          <p:cNvPicPr>
            <a:picLocks noChangeAspect="1" noChangeArrowheads="1"/>
          </p:cNvPicPr>
          <p:nvPr/>
        </p:nvPicPr>
        <p:blipFill>
          <a:blip r:embed="rId2"/>
          <a:srcRect/>
          <a:stretch>
            <a:fillRect/>
          </a:stretch>
        </p:blipFill>
        <p:spPr bwMode="auto">
          <a:xfrm>
            <a:off x="2362200" y="0"/>
            <a:ext cx="4724400" cy="5943600"/>
          </a:xfrm>
          <a:prstGeom prst="rect">
            <a:avLst/>
          </a:prstGeom>
          <a:noFill/>
          <a:ln w="9525">
            <a:noFill/>
            <a:miter lim="800000"/>
            <a:headEnd/>
            <a:tailEnd/>
          </a:ln>
        </p:spPr>
      </p:pic>
      <p:sp>
        <p:nvSpPr>
          <p:cNvPr id="10243" name="Text Box 5"/>
          <p:cNvSpPr txBox="1">
            <a:spLocks noChangeArrowheads="1"/>
          </p:cNvSpPr>
          <p:nvPr/>
        </p:nvSpPr>
        <p:spPr bwMode="auto">
          <a:xfrm>
            <a:off x="2590800" y="5867400"/>
            <a:ext cx="4343400" cy="579438"/>
          </a:xfrm>
          <a:prstGeom prst="rect">
            <a:avLst/>
          </a:prstGeom>
          <a:noFill/>
          <a:ln w="9525">
            <a:noFill/>
            <a:miter lim="800000"/>
            <a:headEnd/>
            <a:tailEnd/>
          </a:ln>
        </p:spPr>
        <p:txBody>
          <a:bodyPr>
            <a:spAutoFit/>
          </a:bodyPr>
          <a:lstStyle/>
          <a:p>
            <a:pPr algn="ctr" eaLnBrk="1" hangingPunct="1">
              <a:spcBef>
                <a:spcPct val="50000"/>
              </a:spcBef>
            </a:pPr>
            <a:r>
              <a:rPr lang="en-US" sz="3200" b="0">
                <a:latin typeface="Arial" charset="0"/>
              </a:rPr>
              <a:t>Vua Lê Thánh Tông</a:t>
            </a: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381000" y="1295400"/>
            <a:ext cx="8763000" cy="1981200"/>
          </a:xfrm>
        </p:spPr>
        <p:txBody>
          <a:bodyPr/>
          <a:lstStyle/>
          <a:p>
            <a:pPr algn="l" eaLnBrk="1" hangingPunct="1"/>
            <a:r>
              <a:rPr lang="en-US" sz="3200" b="1" kern="1200">
                <a:solidFill>
                  <a:srgbClr val="FF3300"/>
                </a:solidFill>
                <a:latin typeface="Times New Roman" panose="02020603050405020304" pitchFamily="18" charset="0"/>
                <a:ea typeface="+mn-ea"/>
                <a:cs typeface="Times New Roman" panose="02020603050405020304" pitchFamily="18" charset="0"/>
              </a:rPr>
              <a:t>+ Đất nước ta phát triển và đạt đến đỉnh cao vào đời ông vua nào ?</a:t>
            </a:r>
          </a:p>
        </p:txBody>
      </p:sp>
      <p:sp>
        <p:nvSpPr>
          <p:cNvPr id="12293" name="Rectangle 5"/>
          <p:cNvSpPr>
            <a:spLocks noGrp="1" noChangeArrowheads="1"/>
          </p:cNvSpPr>
          <p:nvPr>
            <p:ph type="subTitle" idx="1"/>
          </p:nvPr>
        </p:nvSpPr>
        <p:spPr>
          <a:xfrm>
            <a:off x="381000" y="3429000"/>
            <a:ext cx="8763000" cy="1066800"/>
          </a:xfrm>
        </p:spPr>
        <p:txBody>
          <a:bodyPr/>
          <a:lstStyle/>
          <a:p>
            <a:pPr algn="l" eaLnBrk="1" hangingPunct="1"/>
            <a:r>
              <a:rPr lang="en-US" kern="1200">
                <a:solidFill>
                  <a:schemeClr val="accent2"/>
                </a:solidFill>
                <a:latin typeface="Times New Roman" panose="02020603050405020304" pitchFamily="18" charset="0"/>
                <a:cs typeface="Times New Roman" panose="02020603050405020304" pitchFamily="18" charset="0"/>
              </a:rPr>
              <a:t>- Đất nước ta phát triển và đạt đến đỉnh cao vào đời ông vua Lê Thánh Tông.</a:t>
            </a:r>
          </a:p>
        </p:txBody>
      </p:sp>
      <p:sp>
        <p:nvSpPr>
          <p:cNvPr id="11268" name="Rectangle 6"/>
          <p:cNvSpPr>
            <a:spLocks noChangeArrowheads="1"/>
          </p:cNvSpPr>
          <p:nvPr/>
        </p:nvSpPr>
        <p:spPr bwMode="auto">
          <a:xfrm>
            <a:off x="1141413" y="304800"/>
            <a:ext cx="6862762" cy="641350"/>
          </a:xfrm>
          <a:prstGeom prst="rect">
            <a:avLst/>
          </a:prstGeom>
          <a:noFill/>
          <a:ln w="9525">
            <a:noFill/>
            <a:miter lim="800000"/>
            <a:headEnd/>
            <a:tailEnd/>
          </a:ln>
        </p:spPr>
        <p:txBody>
          <a:bodyPr>
            <a:spAutoFit/>
          </a:bodyPr>
          <a:lstStyle/>
          <a:p>
            <a:pPr algn="ctr" eaLnBrk="1" hangingPunct="1"/>
            <a:r>
              <a:rPr lang="en-US" sz="3600" b="0">
                <a:solidFill>
                  <a:schemeClr val="accent2"/>
                </a:solidFill>
                <a:latin typeface="Arial" charset="0"/>
              </a:rPr>
              <a:t>I/ Nhà Hậu Lê được thành lập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style.rotation</p:attrName>
                                        </p:attrNameLst>
                                      </p:cBhvr>
                                      <p:tavLst>
                                        <p:tav tm="0">
                                          <p:val>
                                            <p:fltVal val="720"/>
                                          </p:val>
                                        </p:tav>
                                        <p:tav tm="100000">
                                          <p:val>
                                            <p:fltVal val="0"/>
                                          </p:val>
                                        </p:tav>
                                      </p:tavLst>
                                    </p:anim>
                                    <p:anim calcmode="lin" valueType="num">
                                      <p:cBhvr>
                                        <p:cTn id="9" dur="1000" fill="hold"/>
                                        <p:tgtEl>
                                          <p:spTgt spid="12292"/>
                                        </p:tgtEl>
                                        <p:attrNameLst>
                                          <p:attrName>ppt_h</p:attrName>
                                        </p:attrNameLst>
                                      </p:cBhvr>
                                      <p:tavLst>
                                        <p:tav tm="0">
                                          <p:val>
                                            <p:fltVal val="0"/>
                                          </p:val>
                                        </p:tav>
                                        <p:tav tm="100000">
                                          <p:val>
                                            <p:strVal val="#ppt_h"/>
                                          </p:val>
                                        </p:tav>
                                      </p:tavLst>
                                    </p:anim>
                                    <p:anim calcmode="lin" valueType="num">
                                      <p:cBhvr>
                                        <p:cTn id="10" dur="1000" fill="hold"/>
                                        <p:tgtEl>
                                          <p:spTgt spid="1229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2293">
                                            <p:txEl>
                                              <p:pRg st="0" end="0"/>
                                            </p:txEl>
                                          </p:spTgt>
                                        </p:tgtEl>
                                        <p:attrNameLst>
                                          <p:attrName>style.visibility</p:attrName>
                                        </p:attrNameLst>
                                      </p:cBhvr>
                                      <p:to>
                                        <p:strVal val="visible"/>
                                      </p:to>
                                    </p:set>
                                    <p:animEffect transition="in" filter="wheel(4)">
                                      <p:cBhvr>
                                        <p:cTn id="15" dur="1000"/>
                                        <p:tgtEl>
                                          <p:spTgt spid="122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1828800"/>
            <a:ext cx="8229600" cy="2362200"/>
          </a:xfrm>
        </p:spPr>
        <p:txBody>
          <a:bodyPr/>
          <a:lstStyle/>
          <a:p>
            <a:pPr eaLnBrk="1" hangingPunct="1"/>
            <a:r>
              <a:rPr lang="en-US" sz="6000" smtClean="0">
                <a:solidFill>
                  <a:schemeClr val="accent2"/>
                </a:solidFill>
              </a:rPr>
              <a:t>II / TỔ CHỨC BỘ MÁY NHÀ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0"/>
                                        </p:tgtEl>
                                        <p:attrNameLst>
                                          <p:attrName>style.visibility</p:attrName>
                                        </p:attrNameLst>
                                      </p:cBhvr>
                                      <p:to>
                                        <p:strVal val="visible"/>
                                      </p:to>
                                    </p:set>
                                    <p:anim calcmode="discrete" valueType="clr">
                                      <p:cBhvr override="childStyle">
                                        <p:cTn id="7" dur="80"/>
                                        <p:tgtEl>
                                          <p:spTgt spid="143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0"/>
                                        </p:tgtEl>
                                        <p:attrNameLst>
                                          <p:attrName>fillcolor</p:attrName>
                                        </p:attrNameLst>
                                      </p:cBhvr>
                                      <p:tavLst>
                                        <p:tav tm="0">
                                          <p:val>
                                            <p:clrVal>
                                              <a:schemeClr val="accent2"/>
                                            </p:clrVal>
                                          </p:val>
                                        </p:tav>
                                        <p:tav tm="50000">
                                          <p:val>
                                            <p:clrVal>
                                              <a:schemeClr val="hlink"/>
                                            </p:clrVal>
                                          </p:val>
                                        </p:tav>
                                      </p:tavLst>
                                    </p:anim>
                                    <p:set>
                                      <p:cBhvr>
                                        <p:cTn id="9" dur="80"/>
                                        <p:tgtEl>
                                          <p:spTgt spid="143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inh 1"/>
          <p:cNvPicPr>
            <a:picLocks noChangeAspect="1" noChangeArrowheads="1"/>
          </p:cNvPicPr>
          <p:nvPr/>
        </p:nvPicPr>
        <p:blipFill>
          <a:blip r:embed="rId2"/>
          <a:srcRect/>
          <a:stretch>
            <a:fillRect/>
          </a:stretch>
        </p:blipFill>
        <p:spPr bwMode="auto">
          <a:xfrm>
            <a:off x="0" y="0"/>
            <a:ext cx="9144000" cy="5562600"/>
          </a:xfrm>
          <a:prstGeom prst="rect">
            <a:avLst/>
          </a:prstGeom>
          <a:noFill/>
          <a:ln w="9525">
            <a:noFill/>
            <a:miter lim="800000"/>
            <a:headEnd/>
            <a:tailEnd/>
          </a:ln>
        </p:spPr>
      </p:pic>
      <p:sp>
        <p:nvSpPr>
          <p:cNvPr id="73731" name="Rectangle 3"/>
          <p:cNvSpPr>
            <a:spLocks noChangeArrowheads="1"/>
          </p:cNvSpPr>
          <p:nvPr/>
        </p:nvSpPr>
        <p:spPr bwMode="auto">
          <a:xfrm>
            <a:off x="533400" y="5410200"/>
            <a:ext cx="8305800" cy="584200"/>
          </a:xfrm>
          <a:prstGeom prst="rect">
            <a:avLst/>
          </a:prstGeom>
          <a:noFill/>
          <a:ln w="9525">
            <a:noFill/>
            <a:miter lim="800000"/>
            <a:headEnd/>
            <a:tailEnd/>
          </a:ln>
        </p:spPr>
        <p:txBody>
          <a:bodyPr>
            <a:spAutoFit/>
          </a:bodyPr>
          <a:lstStyle/>
          <a:p>
            <a:pPr eaLnBrk="1" hangingPunct="1"/>
            <a:r>
              <a:rPr lang="en-US" sz="3200" b="0">
                <a:solidFill>
                  <a:srgbClr val="FF3300"/>
                </a:solidFill>
                <a:latin typeface="Arial" charset="0"/>
              </a:rPr>
              <a:t>+ Em hãy cho biết bức tranh vẽ cảnh gì?</a:t>
            </a:r>
          </a:p>
        </p:txBody>
      </p:sp>
      <p:sp>
        <p:nvSpPr>
          <p:cNvPr id="4" name="Text Box 4"/>
          <p:cNvSpPr txBox="1">
            <a:spLocks noChangeArrowheads="1"/>
          </p:cNvSpPr>
          <p:nvPr/>
        </p:nvSpPr>
        <p:spPr bwMode="auto">
          <a:xfrm>
            <a:off x="152400" y="5194181"/>
            <a:ext cx="8839200" cy="1600438"/>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sz="2800">
                <a:solidFill>
                  <a:schemeClr val="accent2"/>
                </a:solidFill>
                <a:latin typeface="Times New Roman" panose="02020603050405020304" pitchFamily="18" charset="0"/>
                <a:cs typeface="Times New Roman" panose="02020603050405020304" pitchFamily="18" charset="0"/>
              </a:rPr>
              <a:t>Bức tranh vẽ cảnh triều đình nhà Lê.  </a:t>
            </a:r>
          </a:p>
          <a:p>
            <a:pPr eaLnBrk="1" hangingPunct="1">
              <a:spcBef>
                <a:spcPct val="50000"/>
              </a:spcBef>
            </a:pPr>
            <a:r>
              <a:rPr lang="en-US" sz="2800">
                <a:solidFill>
                  <a:schemeClr val="accent2"/>
                </a:solidFill>
                <a:latin typeface="Times New Roman" panose="02020603050405020304" pitchFamily="18" charset="0"/>
                <a:cs typeface="Times New Roman" panose="02020603050405020304" pitchFamily="18" charset="0"/>
              </a:rPr>
              <a:t>Vua ngồi trên ngai vàng cao, phía dưới có các quan đứng hầu vua và có người đang quỳ.</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circle(in)">
                                      <p:cBhvr>
                                        <p:cTn id="7" dur="1000"/>
                                        <p:tgtEl>
                                          <p:spTgt spid="7373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1264</TotalTime>
  <Words>771</Words>
  <Application>Microsoft Office PowerPoint</Application>
  <PresentationFormat>On-screen Show (4:3)</PresentationFormat>
  <Paragraphs>54</Paragraphs>
  <Slides>28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28</vt:i4>
      </vt:variant>
      <vt:variant>
        <vt:lpstr>Custom Shows</vt:lpstr>
      </vt:variant>
      <vt:variant>
        <vt:i4>3</vt:i4>
      </vt:variant>
    </vt:vector>
  </HeadingPairs>
  <TitlesOfParts>
    <vt:vector size="36" baseType="lpstr">
      <vt:lpstr>.VnTime</vt:lpstr>
      <vt:lpstr>Arial</vt:lpstr>
      <vt:lpstr>HP001 5 hàng</vt:lpstr>
      <vt:lpstr>Times New Roman</vt:lpstr>
      <vt:lpstr>Default Design</vt:lpstr>
      <vt:lpstr>PowerPoint Presentation</vt:lpstr>
      <vt:lpstr>I/ Nhà Hậu Lê được thành lập </vt:lpstr>
      <vt:lpstr>I/ Nhà Hậu Lê được thành lập</vt:lpstr>
      <vt:lpstr>PowerPoint Presentation</vt:lpstr>
      <vt:lpstr>+ Hãy kể tên một số ông vua đầu tiên của nhà Hậu Lê?</vt:lpstr>
      <vt:lpstr>PowerPoint Presentation</vt:lpstr>
      <vt:lpstr>+ Đất nước ta phát triển và đạt đến đỉnh cao vào đời ông vua nào ?</vt:lpstr>
      <vt:lpstr>II / TỔ CHỨC BỘ MÁY NHÀ NƯỚC</vt:lpstr>
      <vt:lpstr>PowerPoint Presentation</vt:lpstr>
      <vt:lpstr>PowerPoint Presentation</vt:lpstr>
      <vt:lpstr>+ Qua tranh và nội dung sách giáo khoa em thấy các vua nhà Hậu Lê có uy quyền như thế nào ?  </vt:lpstr>
      <vt:lpstr>PowerPoint Presentation</vt:lpstr>
      <vt:lpstr>  Hãy trình bày tổ chức bộ máy nhà nước thời Hậu Lê?</vt:lpstr>
      <vt:lpstr>PowerPoint Presentation</vt:lpstr>
      <vt:lpstr>+ Qua các nội dung vừa tìm hiểu em thấy tổ chức bộ máy nhà nước của nhà Hậu Lê như thế nào ?</vt:lpstr>
      <vt:lpstr>III / NÉT NỔI BẬT CỦA  THỜI HẬU LÊ</vt:lpstr>
      <vt:lpstr>PowerPoint Presentation</vt:lpstr>
      <vt:lpstr>PowerPoint Presentation</vt:lpstr>
      <vt:lpstr>PowerPoint Presentation</vt:lpstr>
      <vt:lpstr>PowerPoint Presentation</vt:lpstr>
      <vt:lpstr>PowerPoint Presentation</vt:lpstr>
      <vt:lpstr>PowerPoint Presentation</vt:lpstr>
      <vt:lpstr>Ngày nay để tỏ lòng nhớ ơn vua, nhân dân ta đã làm những việc gì ?</vt:lpstr>
      <vt:lpstr>PowerPoint Presentation</vt:lpstr>
      <vt:lpstr>PowerPoint Presentation</vt:lpstr>
      <vt:lpstr>PowerPoint Presentation</vt:lpstr>
      <vt:lpstr>PowerPoint Presentation</vt:lpstr>
      <vt:lpstr>PowerPoint Presentation</vt:lpstr>
      <vt:lpstr>Custom Show 1</vt:lpstr>
      <vt:lpstr>Custom Show 2</vt:lpstr>
      <vt:lpstr>Custom Show 3</vt:lpstr>
    </vt:vector>
  </TitlesOfParts>
  <Company>164A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NHÀ HẬU LÊ ĐƯỢC THÀNH LẬP</dc:title>
  <dc:creator>Windows xp sp2 Full</dc:creator>
  <cp:lastModifiedBy>An Pham</cp:lastModifiedBy>
  <cp:revision>82</cp:revision>
  <dcterms:created xsi:type="dcterms:W3CDTF">2007-12-10T15:29:17Z</dcterms:created>
  <dcterms:modified xsi:type="dcterms:W3CDTF">2022-02-27T00:29:53Z</dcterms:modified>
</cp:coreProperties>
</file>